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5279" y="5636298"/>
            <a:ext cx="1316990" cy="1924050"/>
          </a:xfrm>
          <a:custGeom>
            <a:avLst/>
            <a:gdLst/>
            <a:ahLst/>
            <a:cxnLst/>
            <a:rect l="l" t="t" r="r" b="b"/>
            <a:pathLst>
              <a:path w="1316990" h="1924050">
                <a:moveTo>
                  <a:pt x="1316710" y="0"/>
                </a:moveTo>
                <a:lnTo>
                  <a:pt x="0" y="1923757"/>
                </a:lnTo>
                <a:lnTo>
                  <a:pt x="1316710" y="1923757"/>
                </a:lnTo>
                <a:lnTo>
                  <a:pt x="1316710" y="0"/>
                </a:lnTo>
                <a:close/>
              </a:path>
            </a:pathLst>
          </a:custGeom>
          <a:solidFill>
            <a:srgbClr val="CE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5279" y="5636298"/>
            <a:ext cx="1316990" cy="1924050"/>
          </a:xfrm>
          <a:custGeom>
            <a:avLst/>
            <a:gdLst/>
            <a:ahLst/>
            <a:cxnLst/>
            <a:rect l="l" t="t" r="r" b="b"/>
            <a:pathLst>
              <a:path w="1316990" h="1924050">
                <a:moveTo>
                  <a:pt x="1316710" y="0"/>
                </a:moveTo>
                <a:lnTo>
                  <a:pt x="0" y="1923757"/>
                </a:lnTo>
                <a:lnTo>
                  <a:pt x="1316710" y="1923757"/>
                </a:lnTo>
                <a:lnTo>
                  <a:pt x="1316710" y="0"/>
                </a:lnTo>
                <a:close/>
              </a:path>
            </a:pathLst>
          </a:custGeom>
          <a:solidFill>
            <a:srgbClr val="CE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33789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14" y="0"/>
                </a:moveTo>
                <a:lnTo>
                  <a:pt x="30314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01" y="1333461"/>
                </a:lnTo>
                <a:lnTo>
                  <a:pt x="1458201" y="1146022"/>
                </a:lnTo>
                <a:lnTo>
                  <a:pt x="1458214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1077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93" y="0"/>
                </a:moveTo>
                <a:lnTo>
                  <a:pt x="0" y="0"/>
                </a:lnTo>
                <a:lnTo>
                  <a:pt x="0" y="300659"/>
                </a:lnTo>
                <a:lnTo>
                  <a:pt x="7606893" y="300659"/>
                </a:lnTo>
                <a:lnTo>
                  <a:pt x="7606893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690" y="162445"/>
            <a:ext cx="2672080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46821" y="7015036"/>
            <a:ext cx="2792729" cy="214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07901" y="6708612"/>
            <a:ext cx="259079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2737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jpg"/><Relationship Id="rId5" Type="http://schemas.openxmlformats.org/officeDocument/2006/relationships/image" Target="../media/image100.jpg"/><Relationship Id="rId10" Type="http://schemas.openxmlformats.org/officeDocument/2006/relationships/image" Target="../media/image105.jpg"/><Relationship Id="rId4" Type="http://schemas.openxmlformats.org/officeDocument/2006/relationships/image" Target="../media/image99.jp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jpg"/><Relationship Id="rId3" Type="http://schemas.openxmlformats.org/officeDocument/2006/relationships/image" Target="../media/image111.jpg"/><Relationship Id="rId7" Type="http://schemas.openxmlformats.org/officeDocument/2006/relationships/image" Target="../media/image115.png"/><Relationship Id="rId12" Type="http://schemas.openxmlformats.org/officeDocument/2006/relationships/image" Target="../media/image120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jpg"/><Relationship Id="rId11" Type="http://schemas.openxmlformats.org/officeDocument/2006/relationships/image" Target="../media/image119.png"/><Relationship Id="rId5" Type="http://schemas.openxmlformats.org/officeDocument/2006/relationships/image" Target="../media/image113.jpg"/><Relationship Id="rId10" Type="http://schemas.openxmlformats.org/officeDocument/2006/relationships/image" Target="../media/image118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Relationship Id="rId1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13" Type="http://schemas.openxmlformats.org/officeDocument/2006/relationships/image" Target="../media/image135.jpg"/><Relationship Id="rId3" Type="http://schemas.openxmlformats.org/officeDocument/2006/relationships/image" Target="../media/image125.jpg"/><Relationship Id="rId7" Type="http://schemas.openxmlformats.org/officeDocument/2006/relationships/image" Target="../media/image129.jp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g"/><Relationship Id="rId11" Type="http://schemas.openxmlformats.org/officeDocument/2006/relationships/image" Target="../media/image133.jpg"/><Relationship Id="rId5" Type="http://schemas.openxmlformats.org/officeDocument/2006/relationships/image" Target="../media/image127.jpg"/><Relationship Id="rId10" Type="http://schemas.openxmlformats.org/officeDocument/2006/relationships/image" Target="../media/image132.jpg"/><Relationship Id="rId4" Type="http://schemas.openxmlformats.org/officeDocument/2006/relationships/image" Target="../media/image126.jpg"/><Relationship Id="rId9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g"/><Relationship Id="rId3" Type="http://schemas.openxmlformats.org/officeDocument/2006/relationships/image" Target="../media/image137.jpg"/><Relationship Id="rId7" Type="http://schemas.openxmlformats.org/officeDocument/2006/relationships/image" Target="../media/image141.jp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g"/><Relationship Id="rId5" Type="http://schemas.openxmlformats.org/officeDocument/2006/relationships/image" Target="../media/image139.jpg"/><Relationship Id="rId10" Type="http://schemas.openxmlformats.org/officeDocument/2006/relationships/image" Target="../media/image144.jpg"/><Relationship Id="rId4" Type="http://schemas.openxmlformats.org/officeDocument/2006/relationships/image" Target="../media/image138.jpg"/><Relationship Id="rId9" Type="http://schemas.openxmlformats.org/officeDocument/2006/relationships/image" Target="../media/image14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jpeg"/><Relationship Id="rId7" Type="http://schemas.openxmlformats.org/officeDocument/2006/relationships/image" Target="../media/image14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hyperlink" Target="http://www.royalshieldindia.com/" TargetMode="External"/><Relationship Id="rId7" Type="http://schemas.openxmlformats.org/officeDocument/2006/relationships/image" Target="../media/image15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hyperlink" Target="mailto:sales@royalshieldindia.com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68"/>
                </a:lnTo>
                <a:lnTo>
                  <a:pt x="10692003" y="7560068"/>
                </a:lnTo>
                <a:lnTo>
                  <a:pt x="1069200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0" y="6007"/>
              <a:ext cx="10680116" cy="755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76395" cy="6528434"/>
            </a:xfrm>
            <a:custGeom>
              <a:avLst/>
              <a:gdLst/>
              <a:ahLst/>
              <a:cxnLst/>
              <a:rect l="l" t="t" r="r" b="b"/>
              <a:pathLst>
                <a:path w="4176395" h="6528434">
                  <a:moveTo>
                    <a:pt x="4176331" y="0"/>
                  </a:moveTo>
                  <a:lnTo>
                    <a:pt x="0" y="0"/>
                  </a:lnTo>
                  <a:lnTo>
                    <a:pt x="0" y="6528054"/>
                  </a:lnTo>
                  <a:lnTo>
                    <a:pt x="4176331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462020" cy="5411470"/>
            </a:xfrm>
            <a:custGeom>
              <a:avLst/>
              <a:gdLst/>
              <a:ahLst/>
              <a:cxnLst/>
              <a:rect l="l" t="t" r="r" b="b"/>
              <a:pathLst>
                <a:path w="3462020" h="5411470">
                  <a:moveTo>
                    <a:pt x="3461740" y="0"/>
                  </a:moveTo>
                  <a:lnTo>
                    <a:pt x="0" y="0"/>
                  </a:lnTo>
                  <a:lnTo>
                    <a:pt x="0" y="5411076"/>
                  </a:lnTo>
                  <a:lnTo>
                    <a:pt x="34617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2816314" y="0"/>
                  </a:moveTo>
                  <a:lnTo>
                    <a:pt x="0" y="0"/>
                  </a:lnTo>
                  <a:lnTo>
                    <a:pt x="0" y="4402226"/>
                  </a:lnTo>
                  <a:lnTo>
                    <a:pt x="2816314" y="0"/>
                  </a:lnTo>
                  <a:close/>
                </a:path>
                <a:path w="10692130" h="7560309">
                  <a:moveTo>
                    <a:pt x="10692003" y="6263144"/>
                  </a:moveTo>
                  <a:lnTo>
                    <a:pt x="8946985" y="7560069"/>
                  </a:lnTo>
                  <a:lnTo>
                    <a:pt x="10692003" y="7560069"/>
                  </a:lnTo>
                  <a:lnTo>
                    <a:pt x="10692003" y="6263144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2456523" y="1135443"/>
                  </a:moveTo>
                  <a:lnTo>
                    <a:pt x="1255191" y="1135443"/>
                  </a:lnTo>
                  <a:lnTo>
                    <a:pt x="1981593" y="0"/>
                  </a:lnTo>
                  <a:lnTo>
                    <a:pt x="323342" y="0"/>
                  </a:lnTo>
                  <a:lnTo>
                    <a:pt x="0" y="505434"/>
                  </a:lnTo>
                  <a:lnTo>
                    <a:pt x="0" y="2383244"/>
                  </a:lnTo>
                  <a:lnTo>
                    <a:pt x="0" y="2393327"/>
                  </a:lnTo>
                  <a:lnTo>
                    <a:pt x="0" y="4975276"/>
                  </a:lnTo>
                  <a:lnTo>
                    <a:pt x="2456523" y="1135443"/>
                  </a:lnTo>
                  <a:close/>
                </a:path>
                <a:path w="10692130" h="7560309">
                  <a:moveTo>
                    <a:pt x="10692003" y="4953292"/>
                  </a:moveTo>
                  <a:lnTo>
                    <a:pt x="7097382" y="7560056"/>
                  </a:lnTo>
                  <a:lnTo>
                    <a:pt x="7862417" y="7560056"/>
                  </a:lnTo>
                  <a:lnTo>
                    <a:pt x="9507220" y="7560056"/>
                  </a:lnTo>
                  <a:lnTo>
                    <a:pt x="10272281" y="7560056"/>
                  </a:lnTo>
                  <a:lnTo>
                    <a:pt x="10691990" y="7255688"/>
                  </a:lnTo>
                  <a:lnTo>
                    <a:pt x="10691990" y="6700901"/>
                  </a:lnTo>
                  <a:lnTo>
                    <a:pt x="10692003" y="4953292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3617" y="231114"/>
              <a:ext cx="3106242" cy="13515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4566" y="1777047"/>
            <a:ext cx="4671695" cy="4671695"/>
            <a:chOff x="3364566" y="1777047"/>
            <a:chExt cx="4671695" cy="4671695"/>
          </a:xfrm>
        </p:grpSpPr>
        <p:sp>
          <p:nvSpPr>
            <p:cNvPr id="12" name="object 12"/>
            <p:cNvSpPr/>
            <p:nvPr/>
          </p:nvSpPr>
          <p:spPr>
            <a:xfrm>
              <a:off x="3364566" y="3780713"/>
              <a:ext cx="139198" cy="603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8640" y="1777047"/>
              <a:ext cx="603770" cy="1392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9636" y="1829333"/>
              <a:ext cx="3886493" cy="3911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7270" y="1810677"/>
              <a:ext cx="589051" cy="2902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1150" y="2046592"/>
              <a:ext cx="538822" cy="4358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9601" y="2484805"/>
              <a:ext cx="435864" cy="5388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16871" y="3082328"/>
              <a:ext cx="290182" cy="5890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98189" y="4496854"/>
              <a:ext cx="290194" cy="5890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4117" y="5153177"/>
              <a:ext cx="435851" cy="5387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2318" y="5707685"/>
              <a:ext cx="538822" cy="4358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69866" y="6106109"/>
              <a:ext cx="589038" cy="2902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68252" y="6309360"/>
              <a:ext cx="603783" cy="1391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84354" y="6124778"/>
              <a:ext cx="589089" cy="2901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40715" y="5743181"/>
              <a:ext cx="538822" cy="4358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36124" y="1847827"/>
              <a:ext cx="4529315" cy="45323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26612" y="2038324"/>
              <a:ext cx="4147439" cy="41489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62677" y="2492090"/>
              <a:ext cx="3244399" cy="324160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0" name="Picture 6" descr="C:\Users\Mahir\Desktop\6-2-globe-free-png-image-thumb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64" y="3707551"/>
            <a:ext cx="810534" cy="8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3974" y="5293939"/>
            <a:ext cx="1458595" cy="2266315"/>
            <a:chOff x="9233974" y="5293939"/>
            <a:chExt cx="1458595" cy="2266315"/>
          </a:xfrm>
        </p:grpSpPr>
        <p:sp>
          <p:nvSpPr>
            <p:cNvPr id="3" name="object 3"/>
            <p:cNvSpPr/>
            <p:nvPr/>
          </p:nvSpPr>
          <p:spPr>
            <a:xfrm>
              <a:off x="9375470" y="5636552"/>
              <a:ext cx="1316990" cy="1924050"/>
            </a:xfrm>
            <a:custGeom>
              <a:avLst/>
              <a:gdLst/>
              <a:ahLst/>
              <a:cxnLst/>
              <a:rect l="l" t="t" r="r" b="b"/>
              <a:pathLst>
                <a:path w="1316990" h="1924050">
                  <a:moveTo>
                    <a:pt x="1316532" y="0"/>
                  </a:moveTo>
                  <a:lnTo>
                    <a:pt x="0" y="1923503"/>
                  </a:lnTo>
                  <a:lnTo>
                    <a:pt x="1316532" y="1923503"/>
                  </a:lnTo>
                  <a:lnTo>
                    <a:pt x="1316532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3967" y="5293944"/>
              <a:ext cx="1458595" cy="2266315"/>
            </a:xfrm>
            <a:custGeom>
              <a:avLst/>
              <a:gdLst/>
              <a:ahLst/>
              <a:cxnLst/>
              <a:rect l="l" t="t" r="r" b="b"/>
              <a:pathLst>
                <a:path w="1458595" h="2266315">
                  <a:moveTo>
                    <a:pt x="1458023" y="0"/>
                  </a:moveTo>
                  <a:lnTo>
                    <a:pt x="30314" y="2035429"/>
                  </a:lnTo>
                  <a:lnTo>
                    <a:pt x="162217" y="2034832"/>
                  </a:lnTo>
                  <a:lnTo>
                    <a:pt x="0" y="2266111"/>
                  </a:lnTo>
                  <a:lnTo>
                    <a:pt x="803821" y="2266111"/>
                  </a:lnTo>
                  <a:lnTo>
                    <a:pt x="1458023" y="1333474"/>
                  </a:lnTo>
                  <a:lnTo>
                    <a:pt x="1458023" y="1145997"/>
                  </a:lnTo>
                  <a:lnTo>
                    <a:pt x="1458023" y="384009"/>
                  </a:lnTo>
                  <a:lnTo>
                    <a:pt x="1458023" y="0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96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149" y="6983955"/>
            <a:ext cx="920843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380" y="264097"/>
            <a:ext cx="171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52223"/>
                </a:solidFill>
              </a:rPr>
              <a:t>Brightstar</a:t>
            </a:r>
            <a:r>
              <a:rPr sz="1800" spc="-240" dirty="0">
                <a:solidFill>
                  <a:srgbClr val="252223"/>
                </a:solidFill>
              </a:rPr>
              <a:t> </a:t>
            </a:r>
            <a:r>
              <a:rPr sz="1800" spc="-40" dirty="0">
                <a:solidFill>
                  <a:srgbClr val="252223"/>
                </a:solidFill>
              </a:rPr>
              <a:t>Series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56294" y="687578"/>
            <a:ext cx="9989185" cy="5346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sz="1200" spc="-30" dirty="0">
                <a:latin typeface="Trebuchet MS"/>
                <a:cs typeface="Trebuchet MS"/>
              </a:rPr>
              <a:t>Pro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Line,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prime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product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line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Royalshield,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features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Brightstar/Super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Brightstar,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face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capture,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advanced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intelligent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analytics,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multi-interface,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plugin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free 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can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applied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small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medium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business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various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industry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projects.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270"/>
              </a:lnSpc>
            </a:pPr>
            <a:r>
              <a:rPr sz="1200" spc="-30" dirty="0">
                <a:latin typeface="Trebuchet MS"/>
                <a:cs typeface="Trebuchet MS"/>
              </a:rPr>
              <a:t>2MP/4MP/5MP/8MP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bullet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camera,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dome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camera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turret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camera,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fixed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or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motorized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lens,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all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available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pro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line.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6469" y="1505737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31"/>
                </a:lnTo>
                <a:lnTo>
                  <a:pt x="2235962" y="254431"/>
                </a:lnTo>
                <a:lnTo>
                  <a:pt x="2369388" y="121005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333" y="1459687"/>
            <a:ext cx="132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768" y="1927873"/>
            <a:ext cx="2610485" cy="1397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459"/>
              </a:spcBef>
              <a:buChar char="·"/>
              <a:tabLst>
                <a:tab pos="76835" algn="l"/>
              </a:tabLst>
            </a:pPr>
            <a:r>
              <a:rPr sz="1200" spc="-15" dirty="0">
                <a:latin typeface="Trebuchet MS"/>
                <a:cs typeface="Trebuchet MS"/>
              </a:rPr>
              <a:t>Plugin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Free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45" dirty="0">
                <a:latin typeface="Trebuchet MS"/>
                <a:cs typeface="Trebuchet MS"/>
              </a:rPr>
              <a:t>Brightstar/Super </a:t>
            </a:r>
            <a:r>
              <a:rPr sz="1200" spc="-50" dirty="0">
                <a:latin typeface="Trebuchet MS"/>
                <a:cs typeface="Trebuchet MS"/>
              </a:rPr>
              <a:t>Brightstar/Color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Maker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dirty="0">
                <a:latin typeface="Trebuchet MS"/>
                <a:cs typeface="Trebuchet MS"/>
              </a:rPr>
              <a:t>High </a:t>
            </a:r>
            <a:r>
              <a:rPr sz="1200" spc="-45" dirty="0">
                <a:latin typeface="Trebuchet MS"/>
                <a:cs typeface="Trebuchet MS"/>
              </a:rPr>
              <a:t>Frame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Rates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45" dirty="0">
                <a:latin typeface="Trebuchet MS"/>
                <a:cs typeface="Trebuchet MS"/>
              </a:rPr>
              <a:t>Built-in </a:t>
            </a:r>
            <a:r>
              <a:rPr sz="1200" spc="-30" dirty="0">
                <a:latin typeface="Trebuchet MS"/>
                <a:cs typeface="Trebuchet MS"/>
              </a:rPr>
              <a:t>Mic/Audio </a:t>
            </a:r>
            <a:r>
              <a:rPr sz="1200" spc="-70" dirty="0">
                <a:latin typeface="Trebuchet MS"/>
                <a:cs typeface="Trebuchet MS"/>
              </a:rPr>
              <a:t>I/O/Alarm</a:t>
            </a:r>
            <a:r>
              <a:rPr sz="1200" spc="-26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I/O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55" dirty="0">
                <a:latin typeface="Trebuchet MS"/>
                <a:cs typeface="Trebuchet MS"/>
              </a:rPr>
              <a:t>Face </a:t>
            </a:r>
            <a:r>
              <a:rPr sz="1200" spc="-40" dirty="0">
                <a:latin typeface="Trebuchet MS"/>
                <a:cs typeface="Trebuchet MS"/>
              </a:rPr>
              <a:t>Capture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Mode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30" dirty="0">
                <a:latin typeface="Trebuchet MS"/>
                <a:cs typeface="Trebuchet MS"/>
              </a:rPr>
              <a:t>Video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1829" y="3342691"/>
            <a:ext cx="9351010" cy="2807970"/>
            <a:chOff x="691829" y="3342691"/>
            <a:chExt cx="9351010" cy="2807970"/>
          </a:xfrm>
        </p:grpSpPr>
        <p:sp>
          <p:nvSpPr>
            <p:cNvPr id="13" name="object 13"/>
            <p:cNvSpPr/>
            <p:nvPr/>
          </p:nvSpPr>
          <p:spPr>
            <a:xfrm>
              <a:off x="691829" y="3369704"/>
              <a:ext cx="3270338" cy="2109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35606" y="3342691"/>
              <a:ext cx="3124263" cy="2375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6096" y="3710604"/>
              <a:ext cx="3236187" cy="1639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3621" y="3535477"/>
              <a:ext cx="2834855" cy="20911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7103" y="3484715"/>
              <a:ext cx="3070453" cy="2302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6311" y="3466338"/>
              <a:ext cx="3221507" cy="26839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10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806" y="5296551"/>
            <a:ext cx="1456690" cy="2263775"/>
            <a:chOff x="9235806" y="5296551"/>
            <a:chExt cx="1456690" cy="2263775"/>
          </a:xfrm>
        </p:grpSpPr>
        <p:sp>
          <p:nvSpPr>
            <p:cNvPr id="3" name="object 3"/>
            <p:cNvSpPr/>
            <p:nvPr/>
          </p:nvSpPr>
          <p:spPr>
            <a:xfrm>
              <a:off x="9377248" y="5639181"/>
              <a:ext cx="1315085" cy="1920875"/>
            </a:xfrm>
            <a:custGeom>
              <a:avLst/>
              <a:gdLst/>
              <a:ahLst/>
              <a:cxnLst/>
              <a:rect l="l" t="t" r="r" b="b"/>
              <a:pathLst>
                <a:path w="1315084" h="1920875">
                  <a:moveTo>
                    <a:pt x="1314742" y="0"/>
                  </a:moveTo>
                  <a:lnTo>
                    <a:pt x="0" y="1920875"/>
                  </a:lnTo>
                  <a:lnTo>
                    <a:pt x="1314742" y="1920875"/>
                  </a:lnTo>
                  <a:lnTo>
                    <a:pt x="1314742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5796" y="5296560"/>
              <a:ext cx="1456690" cy="2263775"/>
            </a:xfrm>
            <a:custGeom>
              <a:avLst/>
              <a:gdLst/>
              <a:ahLst/>
              <a:cxnLst/>
              <a:rect l="l" t="t" r="r" b="b"/>
              <a:pathLst>
                <a:path w="1456690" h="2263775">
                  <a:moveTo>
                    <a:pt x="1456207" y="384276"/>
                  </a:moveTo>
                  <a:lnTo>
                    <a:pt x="1456194" y="0"/>
                  </a:lnTo>
                  <a:lnTo>
                    <a:pt x="28295" y="2035708"/>
                  </a:lnTo>
                  <a:lnTo>
                    <a:pt x="160197" y="2035098"/>
                  </a:lnTo>
                  <a:lnTo>
                    <a:pt x="0" y="2263495"/>
                  </a:lnTo>
                  <a:lnTo>
                    <a:pt x="803833" y="2263495"/>
                  </a:lnTo>
                  <a:lnTo>
                    <a:pt x="1456207" y="1333449"/>
                  </a:lnTo>
                  <a:lnTo>
                    <a:pt x="1456207" y="384276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792" y="6986296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962" y="6986844"/>
            <a:ext cx="920852" cy="30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123" y="292303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252223"/>
                </a:solidFill>
              </a:rPr>
              <a:t>Supreme</a:t>
            </a:r>
            <a:r>
              <a:rPr sz="1800" spc="-245" dirty="0">
                <a:solidFill>
                  <a:srgbClr val="252223"/>
                </a:solidFill>
              </a:rPr>
              <a:t> </a:t>
            </a:r>
            <a:r>
              <a:rPr sz="1800" spc="-40" dirty="0">
                <a:solidFill>
                  <a:srgbClr val="252223"/>
                </a:solidFill>
              </a:rPr>
              <a:t>Series</a:t>
            </a:r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922289" y="3334931"/>
            <a:ext cx="3468916" cy="2491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117" y="688023"/>
            <a:ext cx="9457055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latin typeface="Trebuchet MS"/>
                <a:cs typeface="Trebuchet MS"/>
              </a:rPr>
              <a:t>Supreme-Line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high-end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product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line,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where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2MP/5MP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bullet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dome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camera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fixed/varifocal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lens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12MP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fisheye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camera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available.  </a:t>
            </a:r>
            <a:r>
              <a:rPr sz="1200" spc="-25" dirty="0">
                <a:latin typeface="Trebuchet MS"/>
                <a:cs typeface="Trebuchet MS"/>
              </a:rPr>
              <a:t>Supreme </a:t>
            </a:r>
            <a:r>
              <a:rPr sz="1200" spc="-75" dirty="0">
                <a:latin typeface="Trebuchet MS"/>
                <a:cs typeface="Trebuchet MS"/>
              </a:rPr>
              <a:t>line, </a:t>
            </a:r>
            <a:r>
              <a:rPr sz="1200" spc="-15" dirty="0">
                <a:latin typeface="Trebuchet MS"/>
                <a:cs typeface="Trebuchet MS"/>
              </a:rPr>
              <a:t>equipped </a:t>
            </a:r>
            <a:r>
              <a:rPr sz="1200" spc="-35" dirty="0">
                <a:latin typeface="Trebuchet MS"/>
                <a:cs typeface="Trebuchet MS"/>
              </a:rPr>
              <a:t>with </a:t>
            </a:r>
            <a:r>
              <a:rPr sz="1200" spc="-20" dirty="0">
                <a:latin typeface="Trebuchet MS"/>
                <a:cs typeface="Trebuchet MS"/>
              </a:rPr>
              <a:t>Super </a:t>
            </a:r>
            <a:r>
              <a:rPr sz="1200" spc="-45" dirty="0">
                <a:latin typeface="Trebuchet MS"/>
                <a:cs typeface="Trebuchet MS"/>
              </a:rPr>
              <a:t>Supreme” </a:t>
            </a:r>
            <a:r>
              <a:rPr sz="1200" spc="-35" dirty="0">
                <a:latin typeface="Trebuchet MS"/>
                <a:cs typeface="Trebuchet MS"/>
              </a:rPr>
              <a:t>technology, </a:t>
            </a:r>
            <a:r>
              <a:rPr sz="1200" spc="-60" dirty="0">
                <a:latin typeface="Trebuchet MS"/>
                <a:cs typeface="Trebuchet MS"/>
              </a:rPr>
              <a:t>early </a:t>
            </a:r>
            <a:r>
              <a:rPr sz="1200" spc="-20" dirty="0">
                <a:latin typeface="Trebuchet MS"/>
                <a:cs typeface="Trebuchet MS"/>
              </a:rPr>
              <a:t>warning </a:t>
            </a:r>
            <a:r>
              <a:rPr sz="1200" spc="-35" dirty="0">
                <a:latin typeface="Trebuchet MS"/>
                <a:cs typeface="Trebuchet MS"/>
              </a:rPr>
              <a:t>function as </a:t>
            </a:r>
            <a:r>
              <a:rPr sz="1200" spc="-55" dirty="0">
                <a:latin typeface="Trebuchet MS"/>
                <a:cs typeface="Trebuchet MS"/>
              </a:rPr>
              <a:t>well </a:t>
            </a:r>
            <a:r>
              <a:rPr sz="1200" spc="-35" dirty="0">
                <a:latin typeface="Trebuchet MS"/>
                <a:cs typeface="Trebuchet MS"/>
              </a:rPr>
              <a:t>as </a:t>
            </a:r>
            <a:r>
              <a:rPr sz="1200" spc="-25" dirty="0">
                <a:latin typeface="Trebuchet MS"/>
                <a:cs typeface="Trebuchet MS"/>
              </a:rPr>
              <a:t>video </a:t>
            </a:r>
            <a:r>
              <a:rPr sz="1200" spc="-60" dirty="0">
                <a:latin typeface="Trebuchet MS"/>
                <a:cs typeface="Trebuchet MS"/>
              </a:rPr>
              <a:t>analytics, </a:t>
            </a:r>
            <a:r>
              <a:rPr sz="1200" spc="-40" dirty="0">
                <a:latin typeface="Trebuchet MS"/>
                <a:cs typeface="Trebuchet MS"/>
              </a:rPr>
              <a:t>is widely </a:t>
            </a:r>
            <a:r>
              <a:rPr sz="1200" spc="-15" dirty="0">
                <a:latin typeface="Trebuchet MS"/>
                <a:cs typeface="Trebuchet MS"/>
              </a:rPr>
              <a:t>used </a:t>
            </a:r>
            <a:r>
              <a:rPr sz="1200" spc="-30" dirty="0">
                <a:latin typeface="Trebuchet MS"/>
                <a:cs typeface="Trebuchet MS"/>
              </a:rPr>
              <a:t>in </a:t>
            </a:r>
            <a:r>
              <a:rPr sz="1200" spc="-20" dirty="0">
                <a:latin typeface="Trebuchet MS"/>
                <a:cs typeface="Trebuchet MS"/>
              </a:rPr>
              <a:t>medium </a:t>
            </a:r>
            <a:r>
              <a:rPr sz="1200" spc="-15" dirty="0">
                <a:latin typeface="Trebuchet MS"/>
                <a:cs typeface="Trebuchet MS"/>
              </a:rPr>
              <a:t>and </a:t>
            </a:r>
            <a:r>
              <a:rPr sz="1200" spc="-40" dirty="0">
                <a:latin typeface="Trebuchet MS"/>
                <a:cs typeface="Trebuchet MS"/>
              </a:rPr>
              <a:t>large  </a:t>
            </a:r>
            <a:r>
              <a:rPr sz="1200" spc="-15" dirty="0">
                <a:latin typeface="Trebuchet MS"/>
                <a:cs typeface="Trebuchet MS"/>
              </a:rPr>
              <a:t>business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projects.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257" y="1546631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19"/>
                </a:lnTo>
                <a:lnTo>
                  <a:pt x="2235962" y="254419"/>
                </a:lnTo>
                <a:lnTo>
                  <a:pt x="2369388" y="121018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5131" y="1499629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501" y="1865401"/>
            <a:ext cx="1967230" cy="1625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59"/>
              </a:spcBef>
              <a:buChar char="·"/>
              <a:tabLst>
                <a:tab pos="109220" algn="l"/>
              </a:tabLst>
            </a:pPr>
            <a:r>
              <a:rPr sz="1200" spc="-30" dirty="0">
                <a:latin typeface="Trebuchet MS"/>
                <a:cs typeface="Trebuchet MS"/>
              </a:rPr>
              <a:t>EW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45" dirty="0">
                <a:latin typeface="Trebuchet MS"/>
                <a:cs typeface="Trebuchet MS"/>
              </a:rPr>
              <a:t>Human/Vehicle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Classification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45" dirty="0">
                <a:latin typeface="Trebuchet MS"/>
                <a:cs typeface="Trebuchet MS"/>
              </a:rPr>
              <a:t>Built-in </a:t>
            </a:r>
            <a:r>
              <a:rPr sz="1200" spc="-5" dirty="0">
                <a:latin typeface="Trebuchet MS"/>
                <a:cs typeface="Trebuchet MS"/>
              </a:rPr>
              <a:t>Mic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&amp; </a:t>
            </a:r>
            <a:r>
              <a:rPr sz="1200" spc="-40" dirty="0">
                <a:latin typeface="Trebuchet MS"/>
                <a:cs typeface="Trebuchet MS"/>
              </a:rPr>
              <a:t>Speaker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20" dirty="0">
                <a:latin typeface="Trebuchet MS"/>
                <a:cs typeface="Trebuchet MS"/>
              </a:rPr>
              <a:t>Super </a:t>
            </a:r>
            <a:r>
              <a:rPr sz="1200" spc="-25" dirty="0">
                <a:latin typeface="Trebuchet MS"/>
                <a:cs typeface="Trebuchet MS"/>
              </a:rPr>
              <a:t>Supreme</a:t>
            </a:r>
            <a:r>
              <a:rPr sz="1200" spc="-204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3.0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25" dirty="0">
                <a:latin typeface="Trebuchet MS"/>
                <a:cs typeface="Trebuchet MS"/>
              </a:rPr>
              <a:t>H.265+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30" dirty="0">
                <a:latin typeface="Trebuchet MS"/>
                <a:cs typeface="Trebuchet MS"/>
              </a:rPr>
              <a:t>Video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5" dirty="0">
                <a:latin typeface="Trebuchet MS"/>
                <a:cs typeface="Trebuchet MS"/>
              </a:rPr>
              <a:t>Mic </a:t>
            </a:r>
            <a:r>
              <a:rPr sz="1200" spc="-35" dirty="0">
                <a:latin typeface="Trebuchet MS"/>
                <a:cs typeface="Trebuchet MS"/>
              </a:rPr>
              <a:t>in/Audio</a:t>
            </a:r>
            <a:r>
              <a:rPr sz="1200" spc="-22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6094" y="3537725"/>
            <a:ext cx="7916545" cy="2684145"/>
            <a:chOff x="2226094" y="3537725"/>
            <a:chExt cx="7916545" cy="2684145"/>
          </a:xfrm>
        </p:grpSpPr>
        <p:sp>
          <p:nvSpPr>
            <p:cNvPr id="14" name="object 14"/>
            <p:cNvSpPr/>
            <p:nvPr/>
          </p:nvSpPr>
          <p:spPr>
            <a:xfrm>
              <a:off x="2226094" y="3546272"/>
              <a:ext cx="3286886" cy="2424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9119" y="3749694"/>
              <a:ext cx="3982897" cy="2017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63400" y="3546284"/>
              <a:ext cx="3285718" cy="24642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1165" y="3537725"/>
              <a:ext cx="3221494" cy="2683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995" y="5296822"/>
            <a:ext cx="1456055" cy="2263775"/>
            <a:chOff x="9235995" y="5296822"/>
            <a:chExt cx="1456055" cy="2263775"/>
          </a:xfrm>
        </p:grpSpPr>
        <p:sp>
          <p:nvSpPr>
            <p:cNvPr id="3" name="object 3"/>
            <p:cNvSpPr/>
            <p:nvPr/>
          </p:nvSpPr>
          <p:spPr>
            <a:xfrm>
              <a:off x="9377451" y="5639447"/>
              <a:ext cx="1315085" cy="1920875"/>
            </a:xfrm>
            <a:custGeom>
              <a:avLst/>
              <a:gdLst/>
              <a:ahLst/>
              <a:cxnLst/>
              <a:rect l="l" t="t" r="r" b="b"/>
              <a:pathLst>
                <a:path w="1315084" h="1920875">
                  <a:moveTo>
                    <a:pt x="1314551" y="0"/>
                  </a:moveTo>
                  <a:lnTo>
                    <a:pt x="0" y="1920608"/>
                  </a:lnTo>
                  <a:lnTo>
                    <a:pt x="1314551" y="1920608"/>
                  </a:lnTo>
                  <a:lnTo>
                    <a:pt x="1314551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5986" y="5296827"/>
              <a:ext cx="1456055" cy="2263775"/>
            </a:xfrm>
            <a:custGeom>
              <a:avLst/>
              <a:gdLst/>
              <a:ahLst/>
              <a:cxnLst/>
              <a:rect l="l" t="t" r="r" b="b"/>
              <a:pathLst>
                <a:path w="1456054" h="2263775">
                  <a:moveTo>
                    <a:pt x="1456004" y="0"/>
                  </a:moveTo>
                  <a:lnTo>
                    <a:pt x="28295" y="2035429"/>
                  </a:lnTo>
                  <a:lnTo>
                    <a:pt x="160197" y="2034832"/>
                  </a:lnTo>
                  <a:lnTo>
                    <a:pt x="0" y="2263229"/>
                  </a:lnTo>
                  <a:lnTo>
                    <a:pt x="803833" y="2263229"/>
                  </a:lnTo>
                  <a:lnTo>
                    <a:pt x="1456004" y="1333474"/>
                  </a:lnTo>
                  <a:lnTo>
                    <a:pt x="1456004" y="1145997"/>
                  </a:lnTo>
                  <a:lnTo>
                    <a:pt x="1456004" y="384009"/>
                  </a:lnTo>
                  <a:lnTo>
                    <a:pt x="1456004" y="0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969" y="6986296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149" y="6986844"/>
            <a:ext cx="920843" cy="30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309" y="292303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000000"/>
                </a:solidFill>
              </a:rPr>
              <a:t>Thermal</a:t>
            </a:r>
            <a:r>
              <a:rPr sz="1800" spc="-229" dirty="0">
                <a:solidFill>
                  <a:srgbClr val="000000"/>
                </a:solidFill>
              </a:rPr>
              <a:t> </a:t>
            </a:r>
            <a:r>
              <a:rPr sz="1800" spc="-45" dirty="0">
                <a:solidFill>
                  <a:srgbClr val="000000"/>
                </a:solidFill>
              </a:rPr>
              <a:t>Camera</a:t>
            </a:r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353254" y="1692034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19"/>
                </a:lnTo>
                <a:lnTo>
                  <a:pt x="2235962" y="254419"/>
                </a:lnTo>
                <a:lnTo>
                  <a:pt x="2369388" y="121018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2939" y="688023"/>
            <a:ext cx="9952990" cy="2517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7150" marR="5080">
              <a:lnSpc>
                <a:spcPts val="1300"/>
              </a:lnSpc>
              <a:spcBef>
                <a:spcPts val="260"/>
              </a:spcBef>
            </a:pPr>
            <a:r>
              <a:rPr sz="1200" spc="-35" dirty="0">
                <a:latin typeface="Trebuchet MS"/>
                <a:cs typeface="Trebuchet MS"/>
              </a:rPr>
              <a:t>RoyalShield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thermal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camera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adopts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uncooled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vanadium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oxide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focal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plane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detector,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which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has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high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temperature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measurement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accuracy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good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imaging  </a:t>
            </a:r>
            <a:r>
              <a:rPr sz="1200" spc="-90" dirty="0">
                <a:latin typeface="Trebuchet MS"/>
                <a:cs typeface="Trebuchet MS"/>
              </a:rPr>
              <a:t>effect. </a:t>
            </a:r>
            <a:r>
              <a:rPr sz="1200" spc="-15" dirty="0">
                <a:latin typeface="Trebuchet MS"/>
                <a:cs typeface="Trebuchet MS"/>
              </a:rPr>
              <a:t>Combined </a:t>
            </a:r>
            <a:r>
              <a:rPr sz="1200" spc="-35" dirty="0">
                <a:latin typeface="Trebuchet MS"/>
                <a:cs typeface="Trebuchet MS"/>
              </a:rPr>
              <a:t>with </a:t>
            </a:r>
            <a:r>
              <a:rPr sz="1200" spc="-30" dirty="0">
                <a:latin typeface="Trebuchet MS"/>
                <a:cs typeface="Trebuchet MS"/>
              </a:rPr>
              <a:t>dual </a:t>
            </a:r>
            <a:r>
              <a:rPr sz="1200" spc="-65" dirty="0">
                <a:latin typeface="Trebuchet MS"/>
                <a:cs typeface="Trebuchet MS"/>
              </a:rPr>
              <a:t>lens, </a:t>
            </a:r>
            <a:r>
              <a:rPr sz="1200" spc="-45" dirty="0">
                <a:latin typeface="Trebuchet MS"/>
                <a:cs typeface="Trebuchet MS"/>
              </a:rPr>
              <a:t>thermal </a:t>
            </a:r>
            <a:r>
              <a:rPr sz="1200" spc="-15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optical </a:t>
            </a:r>
            <a:r>
              <a:rPr sz="1200" spc="-65" dirty="0">
                <a:latin typeface="Trebuchet MS"/>
                <a:cs typeface="Trebuchet MS"/>
              </a:rPr>
              <a:t>lens, </a:t>
            </a:r>
            <a:r>
              <a:rPr sz="1200" spc="-15" dirty="0">
                <a:latin typeface="Trebuchet MS"/>
                <a:cs typeface="Trebuchet MS"/>
              </a:rPr>
              <a:t>and </a:t>
            </a:r>
            <a:r>
              <a:rPr sz="1200" spc="-25" dirty="0">
                <a:latin typeface="Trebuchet MS"/>
                <a:cs typeface="Trebuchet MS"/>
              </a:rPr>
              <a:t>RoyalShield's advanced </a:t>
            </a:r>
            <a:r>
              <a:rPr sz="1200" spc="-45" dirty="0">
                <a:latin typeface="Trebuchet MS"/>
                <a:cs typeface="Trebuchet MS"/>
              </a:rPr>
              <a:t>algorithm, </a:t>
            </a:r>
            <a:r>
              <a:rPr sz="1200" spc="-35" dirty="0">
                <a:latin typeface="Trebuchet MS"/>
                <a:cs typeface="Trebuchet MS"/>
              </a:rPr>
              <a:t>RoyalShield </a:t>
            </a:r>
            <a:r>
              <a:rPr sz="1200" spc="-45" dirty="0">
                <a:latin typeface="Trebuchet MS"/>
                <a:cs typeface="Trebuchet MS"/>
              </a:rPr>
              <a:t>thermal </a:t>
            </a:r>
            <a:r>
              <a:rPr sz="1200" spc="-50" dirty="0">
                <a:latin typeface="Trebuchet MS"/>
                <a:cs typeface="Trebuchet MS"/>
              </a:rPr>
              <a:t>camera </a:t>
            </a:r>
            <a:r>
              <a:rPr sz="1200" spc="-35" dirty="0">
                <a:latin typeface="Trebuchet MS"/>
                <a:cs typeface="Trebuchet MS"/>
              </a:rPr>
              <a:t>can </a:t>
            </a:r>
            <a:r>
              <a:rPr sz="1200" spc="-40" dirty="0">
                <a:latin typeface="Trebuchet MS"/>
                <a:cs typeface="Trebuchet MS"/>
              </a:rPr>
              <a:t>achieve </a:t>
            </a:r>
            <a:r>
              <a:rPr sz="1200" spc="-30" dirty="0">
                <a:latin typeface="Trebuchet MS"/>
                <a:cs typeface="Trebuchet MS"/>
              </a:rPr>
              <a:t>functions </a:t>
            </a:r>
            <a:r>
              <a:rPr sz="1200" spc="-60" dirty="0">
                <a:latin typeface="Trebuchet MS"/>
                <a:cs typeface="Trebuchet MS"/>
              </a:rPr>
              <a:t>like  </a:t>
            </a:r>
            <a:r>
              <a:rPr sz="1200" spc="-45" dirty="0">
                <a:latin typeface="Trebuchet MS"/>
                <a:cs typeface="Trebuchet MS"/>
              </a:rPr>
              <a:t>temperature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measurement,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fire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detection,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EWarning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multi-VCA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functions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widely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used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airport,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station,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border,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harbor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other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occasions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  </a:t>
            </a:r>
            <a:r>
              <a:rPr sz="1200" spc="5" dirty="0">
                <a:latin typeface="Trebuchet MS"/>
                <a:cs typeface="Trebuchet MS"/>
              </a:rPr>
              <a:t>high </a:t>
            </a:r>
            <a:r>
              <a:rPr sz="1200" spc="-45" dirty="0">
                <a:latin typeface="Trebuchet MS"/>
                <a:cs typeface="Trebuchet MS"/>
              </a:rPr>
              <a:t>security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requirements.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rebuchet MS"/>
              <a:cs typeface="Trebuchet MS"/>
            </a:endParaRPr>
          </a:p>
          <a:p>
            <a:pPr marL="357505">
              <a:lnSpc>
                <a:spcPct val="100000"/>
              </a:lnSpc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1280"/>
              </a:spcBef>
              <a:buChar char="·"/>
              <a:tabLst>
                <a:tab pos="109220" algn="l"/>
              </a:tabLst>
            </a:pPr>
            <a:r>
              <a:rPr sz="1200" spc="-50" dirty="0">
                <a:latin typeface="Trebuchet MS"/>
                <a:cs typeface="Trebuchet MS"/>
              </a:rPr>
              <a:t>Thermal </a:t>
            </a:r>
            <a:r>
              <a:rPr sz="1200" spc="-125" dirty="0">
                <a:latin typeface="Trebuchet MS"/>
                <a:cs typeface="Trebuchet MS"/>
              </a:rPr>
              <a:t>&amp; </a:t>
            </a:r>
            <a:r>
              <a:rPr sz="1200" spc="-45" dirty="0">
                <a:latin typeface="Trebuchet MS"/>
                <a:cs typeface="Trebuchet MS"/>
              </a:rPr>
              <a:t>Optical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Bi-Spectrum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45" dirty="0">
                <a:latin typeface="Trebuchet MS"/>
                <a:cs typeface="Trebuchet MS"/>
              </a:rPr>
              <a:t>Built-in </a:t>
            </a:r>
            <a:r>
              <a:rPr sz="1200" spc="-35" dirty="0">
                <a:latin typeface="Trebuchet MS"/>
                <a:cs typeface="Trebuchet MS"/>
              </a:rPr>
              <a:t>Mic&amp;</a:t>
            </a:r>
            <a:r>
              <a:rPr sz="1200" spc="-18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Speaker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15" dirty="0">
                <a:latin typeface="Trebuchet MS"/>
                <a:cs typeface="Trebuchet MS"/>
              </a:rPr>
              <a:t>Supports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EWarning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30" dirty="0">
                <a:latin typeface="Trebuchet MS"/>
                <a:cs typeface="Trebuchet MS"/>
              </a:rPr>
              <a:t>Video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40" dirty="0">
                <a:latin typeface="Trebuchet MS"/>
                <a:cs typeface="Trebuchet MS"/>
              </a:rPr>
              <a:t>Audio/Alarm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I/O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3183" y="1674012"/>
            <a:ext cx="6964045" cy="4897755"/>
            <a:chOff x="2303183" y="1674012"/>
            <a:chExt cx="6964045" cy="4897755"/>
          </a:xfrm>
        </p:grpSpPr>
        <p:sp>
          <p:nvSpPr>
            <p:cNvPr id="11" name="object 11"/>
            <p:cNvSpPr/>
            <p:nvPr/>
          </p:nvSpPr>
          <p:spPr>
            <a:xfrm>
              <a:off x="2303183" y="2103235"/>
              <a:ext cx="5957938" cy="4468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1554" y="1674012"/>
              <a:ext cx="3025495" cy="4350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75" y="6983942"/>
            <a:ext cx="920852" cy="30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080" y="1689138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19"/>
                </a:lnTo>
                <a:lnTo>
                  <a:pt x="2235962" y="254419"/>
                </a:lnTo>
                <a:lnTo>
                  <a:pt x="2369388" y="121018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135" y="131616"/>
            <a:ext cx="10123170" cy="328549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b="1" spc="-35" dirty="0">
                <a:latin typeface="Trebuchet MS"/>
                <a:cs typeface="Trebuchet MS"/>
              </a:rPr>
              <a:t>PTZ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  <a:spcBef>
                <a:spcPts val="830"/>
              </a:spcBef>
            </a:pPr>
            <a:r>
              <a:rPr sz="1200" spc="-50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full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range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RoyalShield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PTZ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equipped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Brightstar”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technology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high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picture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quality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under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low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illumination.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spc="-35" dirty="0">
                <a:latin typeface="Trebuchet MS"/>
                <a:cs typeface="Trebuchet MS"/>
              </a:rPr>
              <a:t>Thanks to </a:t>
            </a:r>
            <a:r>
              <a:rPr sz="1200" spc="-45" dirty="0">
                <a:latin typeface="Trebuchet MS"/>
                <a:cs typeface="Trebuchet MS"/>
              </a:rPr>
              <a:t>the </a:t>
            </a:r>
            <a:r>
              <a:rPr sz="1200" spc="-25" dirty="0">
                <a:latin typeface="Trebuchet MS"/>
                <a:cs typeface="Trebuchet MS"/>
              </a:rPr>
              <a:t>redesigned </a:t>
            </a:r>
            <a:r>
              <a:rPr sz="1200" spc="-45" dirty="0">
                <a:latin typeface="Trebuchet MS"/>
                <a:cs typeface="Trebuchet MS"/>
              </a:rPr>
              <a:t>PTZ </a:t>
            </a:r>
            <a:r>
              <a:rPr sz="1200" spc="-40" dirty="0">
                <a:latin typeface="Trebuchet MS"/>
                <a:cs typeface="Trebuchet MS"/>
              </a:rPr>
              <a:t>mechanism, </a:t>
            </a:r>
            <a:r>
              <a:rPr sz="1200" spc="-45" dirty="0">
                <a:latin typeface="Trebuchet MS"/>
                <a:cs typeface="Trebuchet MS"/>
              </a:rPr>
              <a:t>PTZ </a:t>
            </a:r>
            <a:r>
              <a:rPr sz="1200" spc="-15" dirty="0">
                <a:latin typeface="Trebuchet MS"/>
                <a:cs typeface="Trebuchet MS"/>
              </a:rPr>
              <a:t>responds </a:t>
            </a:r>
            <a:r>
              <a:rPr sz="1200" spc="-35" dirty="0">
                <a:latin typeface="Trebuchet MS"/>
                <a:cs typeface="Trebuchet MS"/>
              </a:rPr>
              <a:t>quickly </a:t>
            </a:r>
            <a:r>
              <a:rPr sz="1200" spc="5" dirty="0">
                <a:latin typeface="Trebuchet MS"/>
                <a:cs typeface="Trebuchet MS"/>
              </a:rPr>
              <a:t>up </a:t>
            </a:r>
            <a:r>
              <a:rPr sz="1200" spc="-35" dirty="0">
                <a:latin typeface="Trebuchet MS"/>
                <a:cs typeface="Trebuchet MS"/>
              </a:rPr>
              <a:t>to </a:t>
            </a:r>
            <a:r>
              <a:rPr sz="1200" spc="-95" dirty="0">
                <a:latin typeface="Trebuchet MS"/>
                <a:cs typeface="Trebuchet MS"/>
              </a:rPr>
              <a:t>240°/sec, </a:t>
            </a:r>
            <a:r>
              <a:rPr sz="1200" spc="-15" dirty="0">
                <a:latin typeface="Trebuchet MS"/>
                <a:cs typeface="Trebuchet MS"/>
              </a:rPr>
              <a:t>and </a:t>
            </a:r>
            <a:r>
              <a:rPr sz="1200" spc="-45" dirty="0">
                <a:latin typeface="Trebuchet MS"/>
                <a:cs typeface="Trebuchet MS"/>
              </a:rPr>
              <a:t>the preset </a:t>
            </a:r>
            <a:r>
              <a:rPr sz="1200" spc="-20" dirty="0">
                <a:latin typeface="Trebuchet MS"/>
                <a:cs typeface="Trebuchet MS"/>
              </a:rPr>
              <a:t>position </a:t>
            </a:r>
            <a:r>
              <a:rPr sz="1200" spc="-40" dirty="0">
                <a:latin typeface="Trebuchet MS"/>
                <a:cs typeface="Trebuchet MS"/>
              </a:rPr>
              <a:t>is </a:t>
            </a:r>
            <a:r>
              <a:rPr sz="1200" spc="-30" dirty="0">
                <a:latin typeface="Trebuchet MS"/>
                <a:cs typeface="Trebuchet MS"/>
              </a:rPr>
              <a:t>more </a:t>
            </a:r>
            <a:r>
              <a:rPr sz="1200" spc="-65" dirty="0">
                <a:latin typeface="Trebuchet MS"/>
                <a:cs typeface="Trebuchet MS"/>
              </a:rPr>
              <a:t>precise. </a:t>
            </a:r>
            <a:r>
              <a:rPr sz="1200" spc="-50" dirty="0">
                <a:latin typeface="Trebuchet MS"/>
                <a:cs typeface="Trebuchet MS"/>
              </a:rPr>
              <a:t>The </a:t>
            </a:r>
            <a:r>
              <a:rPr sz="1200" spc="-15" dirty="0">
                <a:latin typeface="Trebuchet MS"/>
                <a:cs typeface="Trebuchet MS"/>
              </a:rPr>
              <a:t>Speed </a:t>
            </a:r>
            <a:r>
              <a:rPr sz="1200" spc="-40" dirty="0">
                <a:latin typeface="Trebuchet MS"/>
                <a:cs typeface="Trebuchet MS"/>
              </a:rPr>
              <a:t>Series </a:t>
            </a:r>
            <a:r>
              <a:rPr sz="1200" spc="-45" dirty="0">
                <a:latin typeface="Trebuchet MS"/>
                <a:cs typeface="Trebuchet MS"/>
              </a:rPr>
              <a:t>PTZ </a:t>
            </a:r>
            <a:r>
              <a:rPr sz="1200" spc="-20" dirty="0">
                <a:latin typeface="Trebuchet MS"/>
                <a:cs typeface="Trebuchet MS"/>
              </a:rPr>
              <a:t>supports </a:t>
            </a:r>
            <a:r>
              <a:rPr sz="1200" spc="-15" dirty="0">
                <a:latin typeface="Trebuchet MS"/>
                <a:cs typeface="Trebuchet MS"/>
              </a:rPr>
              <a:t>AEW  and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based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AI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depth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learning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algorithm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precise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classification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human/vehicle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shapes.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When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alarm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triggered,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device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links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voice,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white  </a:t>
            </a:r>
            <a:r>
              <a:rPr sz="1200" spc="-30" dirty="0">
                <a:latin typeface="Trebuchet MS"/>
                <a:cs typeface="Trebuchet MS"/>
              </a:rPr>
              <a:t>light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laser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achieve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warning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function.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rebuchet MS"/>
              <a:cs typeface="Trebuchet MS"/>
            </a:endParaRPr>
          </a:p>
          <a:p>
            <a:pPr marL="320040">
              <a:lnSpc>
                <a:spcPct val="100000"/>
              </a:lnSpc>
              <a:spcBef>
                <a:spcPts val="5"/>
              </a:spcBef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1170"/>
              </a:spcBef>
              <a:buSzPct val="91666"/>
              <a:buChar char="·"/>
              <a:tabLst>
                <a:tab pos="45085" algn="l"/>
              </a:tabLst>
            </a:pPr>
            <a:r>
              <a:rPr sz="1200" dirty="0">
                <a:latin typeface="Trebuchet MS"/>
                <a:cs typeface="Trebuchet MS"/>
              </a:rPr>
              <a:t>Defog</a:t>
            </a:r>
            <a:endParaRPr sz="12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360"/>
              </a:spcBef>
              <a:buSzPct val="91666"/>
              <a:buChar char="·"/>
              <a:tabLst>
                <a:tab pos="45085" algn="l"/>
              </a:tabLst>
            </a:pPr>
            <a:r>
              <a:rPr sz="1200" spc="-20" dirty="0">
                <a:latin typeface="Trebuchet MS"/>
                <a:cs typeface="Trebuchet MS"/>
              </a:rPr>
              <a:t>Super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Brightstar</a:t>
            </a:r>
            <a:endParaRPr sz="12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360"/>
              </a:spcBef>
              <a:buSzPct val="91666"/>
              <a:buChar char="·"/>
              <a:tabLst>
                <a:tab pos="45085" algn="l"/>
              </a:tabLst>
            </a:pPr>
            <a:r>
              <a:rPr sz="1200" spc="-15" dirty="0">
                <a:latin typeface="Trebuchet MS"/>
                <a:cs typeface="Trebuchet MS"/>
              </a:rPr>
              <a:t>AEW</a:t>
            </a:r>
            <a:endParaRPr sz="12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360"/>
              </a:spcBef>
              <a:buSzPct val="91666"/>
              <a:buChar char="·"/>
              <a:tabLst>
                <a:tab pos="45085" algn="l"/>
              </a:tabLst>
            </a:pPr>
            <a:r>
              <a:rPr sz="1200" spc="-45" dirty="0">
                <a:latin typeface="Trebuchet MS"/>
                <a:cs typeface="Trebuchet MS"/>
              </a:rPr>
              <a:t>Human/Vehicle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Classification</a:t>
            </a:r>
            <a:endParaRPr sz="12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360"/>
              </a:spcBef>
              <a:buSzPct val="91666"/>
              <a:buChar char="·"/>
              <a:tabLst>
                <a:tab pos="45085" algn="l"/>
              </a:tabLst>
            </a:pPr>
            <a:r>
              <a:rPr sz="1200" spc="-45" dirty="0">
                <a:latin typeface="Trebuchet MS"/>
                <a:cs typeface="Trebuchet MS"/>
              </a:rPr>
              <a:t>Built-in </a:t>
            </a:r>
            <a:r>
              <a:rPr sz="1200" spc="-5" dirty="0">
                <a:latin typeface="Trebuchet MS"/>
                <a:cs typeface="Trebuchet MS"/>
              </a:rPr>
              <a:t>Mic </a:t>
            </a:r>
            <a:r>
              <a:rPr sz="1200" spc="-125" dirty="0">
                <a:latin typeface="Trebuchet MS"/>
                <a:cs typeface="Trebuchet MS"/>
              </a:rPr>
              <a:t>&amp;</a:t>
            </a:r>
            <a:r>
              <a:rPr sz="1200" spc="-2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Speaker</a:t>
            </a:r>
            <a:endParaRPr sz="1200">
              <a:latin typeface="Trebuchet MS"/>
              <a:cs typeface="Trebuchet MS"/>
            </a:endParaRPr>
          </a:p>
          <a:p>
            <a:pPr marL="44450" indent="-32384">
              <a:lnSpc>
                <a:spcPct val="100000"/>
              </a:lnSpc>
              <a:spcBef>
                <a:spcPts val="360"/>
              </a:spcBef>
              <a:buSzPct val="91666"/>
              <a:buChar char="·"/>
              <a:tabLst>
                <a:tab pos="45085" algn="l"/>
              </a:tabLst>
            </a:pPr>
            <a:r>
              <a:rPr sz="1200" spc="-30" dirty="0">
                <a:latin typeface="Trebuchet MS"/>
                <a:cs typeface="Trebuchet MS"/>
              </a:rPr>
              <a:t>Video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59572" y="2346009"/>
            <a:ext cx="8270875" cy="4086225"/>
            <a:chOff x="1659572" y="2346009"/>
            <a:chExt cx="8270875" cy="4086225"/>
          </a:xfrm>
        </p:grpSpPr>
        <p:sp>
          <p:nvSpPr>
            <p:cNvPr id="6" name="object 6"/>
            <p:cNvSpPr/>
            <p:nvPr/>
          </p:nvSpPr>
          <p:spPr>
            <a:xfrm>
              <a:off x="1659572" y="3298317"/>
              <a:ext cx="3368649" cy="2648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4563" y="2739326"/>
              <a:ext cx="2267826" cy="338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79998" y="3062325"/>
              <a:ext cx="3949928" cy="28841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8264" y="2600604"/>
              <a:ext cx="2543365" cy="36574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2976" y="2346009"/>
              <a:ext cx="5447474" cy="40856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89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14" y="0"/>
                </a:moveTo>
                <a:lnTo>
                  <a:pt x="30314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01" y="1333461"/>
                </a:lnTo>
                <a:lnTo>
                  <a:pt x="1458201" y="1146022"/>
                </a:lnTo>
                <a:lnTo>
                  <a:pt x="1458214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804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68" y="698395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073" y="1917751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19"/>
                </a:lnTo>
                <a:lnTo>
                  <a:pt x="2235962" y="254419"/>
                </a:lnTo>
                <a:lnTo>
                  <a:pt x="2369388" y="121018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292" y="668921"/>
            <a:ext cx="10192385" cy="27762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050" marR="5080">
              <a:lnSpc>
                <a:spcPts val="1300"/>
              </a:lnSpc>
              <a:spcBef>
                <a:spcPts val="260"/>
              </a:spcBef>
            </a:pPr>
            <a:r>
              <a:rPr sz="1200" spc="-35" dirty="0">
                <a:latin typeface="Trebuchet MS"/>
                <a:cs typeface="Trebuchet MS"/>
              </a:rPr>
              <a:t>RoyalShield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NVR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most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cost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eflcient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choice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video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surveillance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system,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main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market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which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distribution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market.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Where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IP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camera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2MP  </a:t>
            </a:r>
            <a:r>
              <a:rPr sz="1200" spc="-35" dirty="0">
                <a:latin typeface="Trebuchet MS"/>
                <a:cs typeface="Trebuchet MS"/>
              </a:rPr>
              <a:t>resolution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popular,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products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will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best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choice.</a:t>
            </a:r>
            <a:endParaRPr sz="1200">
              <a:latin typeface="Trebuchet MS"/>
              <a:cs typeface="Trebuchet MS"/>
            </a:endParaRPr>
          </a:p>
          <a:p>
            <a:pPr marL="19050" marR="27940">
              <a:lnSpc>
                <a:spcPts val="1300"/>
              </a:lnSpc>
            </a:pP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NVR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also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face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distribution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market.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Models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most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cost-eflcient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true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4K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system,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they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most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suitable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products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regions,  where IP </a:t>
            </a:r>
            <a:r>
              <a:rPr sz="1200" spc="-50" dirty="0">
                <a:latin typeface="Trebuchet MS"/>
                <a:cs typeface="Trebuchet MS"/>
              </a:rPr>
              <a:t>camera </a:t>
            </a:r>
            <a:r>
              <a:rPr sz="1200" spc="-70" dirty="0">
                <a:latin typeface="Trebuchet MS"/>
                <a:cs typeface="Trebuchet MS"/>
              </a:rPr>
              <a:t>at </a:t>
            </a:r>
            <a:r>
              <a:rPr sz="1200" spc="20" dirty="0">
                <a:latin typeface="Trebuchet MS"/>
                <a:cs typeface="Trebuchet MS"/>
              </a:rPr>
              <a:t>5MP </a:t>
            </a:r>
            <a:r>
              <a:rPr sz="1200" spc="-30" dirty="0">
                <a:latin typeface="Trebuchet MS"/>
                <a:cs typeface="Trebuchet MS"/>
              </a:rPr>
              <a:t>or </a:t>
            </a:r>
            <a:r>
              <a:rPr sz="1200" spc="20" dirty="0">
                <a:latin typeface="Trebuchet MS"/>
                <a:cs typeface="Trebuchet MS"/>
              </a:rPr>
              <a:t>8MP </a:t>
            </a:r>
            <a:r>
              <a:rPr sz="1200" spc="-35" dirty="0">
                <a:latin typeface="Trebuchet MS"/>
                <a:cs typeface="Trebuchet MS"/>
              </a:rPr>
              <a:t>resolution </a:t>
            </a:r>
            <a:r>
              <a:rPr sz="1200" spc="-60" dirty="0">
                <a:latin typeface="Trebuchet MS"/>
                <a:cs typeface="Trebuchet MS"/>
              </a:rPr>
              <a:t>are </a:t>
            </a:r>
            <a:r>
              <a:rPr sz="1200" spc="-45" dirty="0">
                <a:latin typeface="Trebuchet MS"/>
                <a:cs typeface="Trebuchet MS"/>
              </a:rPr>
              <a:t>popular. </a:t>
            </a:r>
            <a:r>
              <a:rPr sz="1200" spc="-60" dirty="0">
                <a:latin typeface="Trebuchet MS"/>
                <a:cs typeface="Trebuchet MS"/>
              </a:rPr>
              <a:t>Lite </a:t>
            </a:r>
            <a:r>
              <a:rPr sz="1200" spc="-45" dirty="0">
                <a:latin typeface="Trebuchet MS"/>
                <a:cs typeface="Trebuchet MS"/>
              </a:rPr>
              <a:t>series </a:t>
            </a:r>
            <a:r>
              <a:rPr sz="1200" spc="-25" dirty="0">
                <a:latin typeface="Trebuchet MS"/>
                <a:cs typeface="Trebuchet MS"/>
              </a:rPr>
              <a:t>NVR </a:t>
            </a:r>
            <a:r>
              <a:rPr sz="1200" spc="-65" dirty="0">
                <a:latin typeface="Trebuchet MS"/>
                <a:cs typeface="Trebuchet MS"/>
              </a:rPr>
              <a:t>face </a:t>
            </a:r>
            <a:r>
              <a:rPr sz="1200" spc="-35" dirty="0">
                <a:latin typeface="Trebuchet MS"/>
                <a:cs typeface="Trebuchet MS"/>
              </a:rPr>
              <a:t>to </a:t>
            </a:r>
            <a:r>
              <a:rPr sz="1200" spc="-40" dirty="0">
                <a:latin typeface="Trebuchet MS"/>
                <a:cs typeface="Trebuchet MS"/>
              </a:rPr>
              <a:t>small </a:t>
            </a:r>
            <a:r>
              <a:rPr sz="1200" spc="-15" dirty="0">
                <a:latin typeface="Trebuchet MS"/>
                <a:cs typeface="Trebuchet MS"/>
              </a:rPr>
              <a:t>business </a:t>
            </a:r>
            <a:r>
              <a:rPr sz="1200" spc="-70" dirty="0">
                <a:latin typeface="Trebuchet MS"/>
                <a:cs typeface="Trebuchet MS"/>
              </a:rPr>
              <a:t>market. </a:t>
            </a:r>
            <a:r>
              <a:rPr sz="1200" spc="-40" dirty="0">
                <a:latin typeface="Trebuchet MS"/>
                <a:cs typeface="Trebuchet MS"/>
              </a:rPr>
              <a:t>Powerful </a:t>
            </a:r>
            <a:r>
              <a:rPr sz="1200" spc="-50" dirty="0">
                <a:latin typeface="Trebuchet MS"/>
                <a:cs typeface="Trebuchet MS"/>
              </a:rPr>
              <a:t>ability </a:t>
            </a:r>
            <a:r>
              <a:rPr sz="1200" spc="-40" dirty="0">
                <a:latin typeface="Trebuchet MS"/>
                <a:cs typeface="Trebuchet MS"/>
              </a:rPr>
              <a:t>of </a:t>
            </a:r>
            <a:r>
              <a:rPr sz="1200" spc="-35" dirty="0">
                <a:latin typeface="Trebuchet MS"/>
                <a:cs typeface="Trebuchet MS"/>
              </a:rPr>
              <a:t>this </a:t>
            </a:r>
            <a:r>
              <a:rPr sz="1200" spc="-45" dirty="0">
                <a:latin typeface="Trebuchet MS"/>
                <a:cs typeface="Trebuchet MS"/>
              </a:rPr>
              <a:t>series </a:t>
            </a:r>
            <a:r>
              <a:rPr sz="1200" spc="-20" dirty="0">
                <a:latin typeface="Trebuchet MS"/>
                <a:cs typeface="Trebuchet MS"/>
              </a:rPr>
              <a:t>could </a:t>
            </a:r>
            <a:r>
              <a:rPr sz="1200" spc="-40" dirty="0">
                <a:latin typeface="Trebuchet MS"/>
                <a:cs typeface="Trebuchet MS"/>
              </a:rPr>
              <a:t>cover </a:t>
            </a:r>
            <a:r>
              <a:rPr sz="1200" spc="-20" dirty="0">
                <a:latin typeface="Trebuchet MS"/>
                <a:cs typeface="Trebuchet MS"/>
              </a:rPr>
              <a:t>most </a:t>
            </a:r>
            <a:r>
              <a:rPr sz="1200" spc="-40" dirty="0">
                <a:latin typeface="Trebuchet MS"/>
                <a:cs typeface="Trebuchet MS"/>
              </a:rPr>
              <a:t>of  requirements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small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projects.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price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pays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performance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of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Bright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series.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365125">
              <a:lnSpc>
                <a:spcPct val="100000"/>
              </a:lnSpc>
              <a:spcBef>
                <a:spcPts val="1175"/>
              </a:spcBef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1395"/>
              </a:spcBef>
              <a:buChar char="·"/>
              <a:tabLst>
                <a:tab pos="109220" algn="l"/>
              </a:tabLst>
            </a:pP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H.265+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60" dirty="0">
                <a:solidFill>
                  <a:srgbClr val="231F20"/>
                </a:solidFill>
                <a:latin typeface="Trebuchet MS"/>
                <a:cs typeface="Trebuchet MS"/>
              </a:rPr>
              <a:t>Lite  </a:t>
            </a:r>
            <a:r>
              <a:rPr sz="1200" spc="20" dirty="0">
                <a:solidFill>
                  <a:srgbClr val="231F20"/>
                </a:solidFill>
                <a:latin typeface="Trebuchet MS"/>
                <a:cs typeface="Trebuchet MS"/>
              </a:rPr>
              <a:t>1*8MP</a:t>
            </a:r>
            <a:r>
              <a:rPr sz="12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decoding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60" dirty="0">
                <a:solidFill>
                  <a:srgbClr val="231F20"/>
                </a:solidFill>
                <a:latin typeface="Trebuchet MS"/>
                <a:cs typeface="Trebuchet MS"/>
              </a:rPr>
              <a:t>Lite  </a:t>
            </a:r>
            <a:r>
              <a:rPr sz="1200" spc="20" dirty="0">
                <a:solidFill>
                  <a:srgbClr val="231F20"/>
                </a:solidFill>
                <a:latin typeface="Trebuchet MS"/>
                <a:cs typeface="Trebuchet MS"/>
              </a:rPr>
              <a:t>4*8MP</a:t>
            </a:r>
            <a:r>
              <a:rPr sz="12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decoding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EWarning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P2P</a:t>
            </a:r>
            <a:r>
              <a:rPr sz="12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connection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677" y="289293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000000"/>
                </a:solidFill>
              </a:rPr>
              <a:t>NVR </a:t>
            </a:r>
            <a:r>
              <a:rPr sz="1800" spc="-70" dirty="0">
                <a:solidFill>
                  <a:srgbClr val="000000"/>
                </a:solidFill>
              </a:rPr>
              <a:t>Lite</a:t>
            </a:r>
            <a:r>
              <a:rPr sz="1800" spc="-434" dirty="0">
                <a:solidFill>
                  <a:srgbClr val="000000"/>
                </a:solidFill>
              </a:rPr>
              <a:t> </a:t>
            </a:r>
            <a:r>
              <a:rPr sz="1800" spc="-40" dirty="0">
                <a:solidFill>
                  <a:srgbClr val="000000"/>
                </a:solidFill>
              </a:rPr>
              <a:t>Series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2626093" y="1973529"/>
            <a:ext cx="6323330" cy="4104004"/>
            <a:chOff x="2626093" y="1973529"/>
            <a:chExt cx="6323330" cy="4104004"/>
          </a:xfrm>
        </p:grpSpPr>
        <p:sp>
          <p:nvSpPr>
            <p:cNvPr id="9" name="object 9"/>
            <p:cNvSpPr/>
            <p:nvPr/>
          </p:nvSpPr>
          <p:spPr>
            <a:xfrm>
              <a:off x="2626093" y="3059074"/>
              <a:ext cx="6322910" cy="30180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3499" y="2564054"/>
              <a:ext cx="4243362" cy="23012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7754" y="1973529"/>
              <a:ext cx="3646424" cy="23426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89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14" y="0"/>
                </a:moveTo>
                <a:lnTo>
                  <a:pt x="30314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01" y="1333461"/>
                </a:lnTo>
                <a:lnTo>
                  <a:pt x="1458201" y="1146022"/>
                </a:lnTo>
                <a:lnTo>
                  <a:pt x="1458214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804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68" y="698395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073" y="1917763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13"/>
                </a:lnTo>
                <a:lnTo>
                  <a:pt x="0" y="254406"/>
                </a:lnTo>
                <a:lnTo>
                  <a:pt x="2235962" y="254406"/>
                </a:lnTo>
                <a:lnTo>
                  <a:pt x="2369388" y="121005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7948" y="1870748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677" y="275120"/>
            <a:ext cx="301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/>
              <a:t>NVR </a:t>
            </a:r>
            <a:r>
              <a:rPr sz="1800" spc="-10" dirty="0"/>
              <a:t>Bright </a:t>
            </a:r>
            <a:r>
              <a:rPr sz="1800" spc="-55" dirty="0"/>
              <a:t>&amp; </a:t>
            </a:r>
            <a:r>
              <a:rPr sz="1800" spc="-30" dirty="0"/>
              <a:t>Supreme</a:t>
            </a:r>
            <a:r>
              <a:rPr sz="1800" spc="-360" dirty="0"/>
              <a:t> </a:t>
            </a:r>
            <a:r>
              <a:rPr sz="1800" spc="-40" dirty="0"/>
              <a:t>Series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70135" y="673240"/>
            <a:ext cx="9980295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53720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Bright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25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Supreme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series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rebuchet MS"/>
                <a:cs typeface="Trebuchet MS"/>
              </a:rPr>
              <a:t>face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Trebuchet MS"/>
                <a:cs typeface="Trebuchet MS"/>
              </a:rPr>
              <a:t>SMB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project.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could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Trebuchet MS"/>
                <a:cs typeface="Trebuchet MS"/>
              </a:rPr>
              <a:t>item,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could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control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tender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due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powerful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index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rebuchet MS"/>
                <a:cs typeface="Trebuchet MS"/>
              </a:rPr>
              <a:t>interfaces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bandwidth.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ts val="1400"/>
              </a:lnSpc>
            </a:pP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RoyalShield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NVR provide </a:t>
            </a:r>
            <a:r>
              <a:rPr sz="1200" spc="65" dirty="0">
                <a:solidFill>
                  <a:srgbClr val="231F20"/>
                </a:solidFill>
                <a:latin typeface="Trebuchet MS"/>
                <a:cs typeface="Trebuchet MS"/>
              </a:rPr>
              <a:t>25%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access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than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regular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products,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which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enables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plug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play,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automaticlly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adds 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IPC,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quickly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plots without configuration 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supports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button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enable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H.256+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save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231F20"/>
                </a:solidFill>
                <a:latin typeface="Trebuchet MS"/>
                <a:cs typeface="Trebuchet MS"/>
              </a:rPr>
              <a:t>50%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storage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space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than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Trebuchet MS"/>
                <a:cs typeface="Trebuchet MS"/>
              </a:rPr>
              <a:t>H.265.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addition,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automatically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matches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screen's</a:t>
            </a:r>
            <a:r>
              <a:rPr sz="12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optimal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Trebuchet MS"/>
                <a:cs typeface="Trebuchet MS"/>
              </a:rPr>
              <a:t>resolution,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supports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64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channels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simultaneous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preview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16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channels</a:t>
            </a:r>
            <a:r>
              <a:rPr sz="12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1080p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video</a:t>
            </a:r>
            <a:r>
              <a:rPr sz="12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rebuchet MS"/>
                <a:cs typeface="Trebuchet MS"/>
              </a:rPr>
              <a:t>playback.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552" y="2353450"/>
            <a:ext cx="1430020" cy="1168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59"/>
              </a:spcBef>
              <a:buChar char="·"/>
              <a:tabLst>
                <a:tab pos="109220" algn="l"/>
              </a:tabLst>
            </a:pP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H.265+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Pro </a:t>
            </a:r>
            <a:r>
              <a:rPr sz="1200" spc="20" dirty="0">
                <a:solidFill>
                  <a:srgbClr val="231F20"/>
                </a:solidFill>
                <a:latin typeface="Trebuchet MS"/>
                <a:cs typeface="Trebuchet MS"/>
              </a:rPr>
              <a:t>4*8MP</a:t>
            </a:r>
            <a:r>
              <a:rPr sz="12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decoding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20" dirty="0">
                <a:solidFill>
                  <a:srgbClr val="231F20"/>
                </a:solidFill>
                <a:latin typeface="Trebuchet MS"/>
                <a:cs typeface="Trebuchet MS"/>
              </a:rPr>
              <a:t>EWarning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10" dirty="0">
                <a:solidFill>
                  <a:srgbClr val="231F20"/>
                </a:solidFill>
                <a:latin typeface="Trebuchet MS"/>
                <a:cs typeface="Trebuchet MS"/>
              </a:rPr>
              <a:t>Plug </a:t>
            </a:r>
            <a:r>
              <a:rPr sz="1200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2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play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60"/>
              </a:spcBef>
              <a:buChar char="·"/>
              <a:tabLst>
                <a:tab pos="109220" algn="l"/>
              </a:tabLst>
            </a:pPr>
            <a:r>
              <a:rPr sz="1200" spc="-30" dirty="0">
                <a:solidFill>
                  <a:srgbClr val="231F20"/>
                </a:solidFill>
                <a:latin typeface="Trebuchet MS"/>
                <a:cs typeface="Trebuchet MS"/>
              </a:rPr>
              <a:t>P2P</a:t>
            </a:r>
            <a:r>
              <a:rPr sz="12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connection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90202" y="2403856"/>
            <a:ext cx="6911975" cy="4275455"/>
            <a:chOff x="2790202" y="2403856"/>
            <a:chExt cx="6911975" cy="4275455"/>
          </a:xfrm>
        </p:grpSpPr>
        <p:sp>
          <p:nvSpPr>
            <p:cNvPr id="11" name="object 11"/>
            <p:cNvSpPr/>
            <p:nvPr/>
          </p:nvSpPr>
          <p:spPr>
            <a:xfrm>
              <a:off x="6080973" y="3583803"/>
              <a:ext cx="3620696" cy="22365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0095" y="3785080"/>
              <a:ext cx="4287901" cy="28937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4811" y="3126626"/>
              <a:ext cx="3222039" cy="1851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0202" y="3153600"/>
              <a:ext cx="4173004" cy="2232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9025" y="2403856"/>
              <a:ext cx="3790580" cy="21564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3974" y="5293939"/>
            <a:ext cx="1458595" cy="2266315"/>
            <a:chOff x="9233974" y="5293939"/>
            <a:chExt cx="1458595" cy="2266315"/>
          </a:xfrm>
        </p:grpSpPr>
        <p:sp>
          <p:nvSpPr>
            <p:cNvPr id="3" name="object 3"/>
            <p:cNvSpPr/>
            <p:nvPr/>
          </p:nvSpPr>
          <p:spPr>
            <a:xfrm>
              <a:off x="9375470" y="5636552"/>
              <a:ext cx="1316990" cy="1924050"/>
            </a:xfrm>
            <a:custGeom>
              <a:avLst/>
              <a:gdLst/>
              <a:ahLst/>
              <a:cxnLst/>
              <a:rect l="l" t="t" r="r" b="b"/>
              <a:pathLst>
                <a:path w="1316990" h="1924050">
                  <a:moveTo>
                    <a:pt x="1316532" y="0"/>
                  </a:moveTo>
                  <a:lnTo>
                    <a:pt x="0" y="1923503"/>
                  </a:lnTo>
                  <a:lnTo>
                    <a:pt x="1316532" y="1923503"/>
                  </a:lnTo>
                  <a:lnTo>
                    <a:pt x="1316532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3967" y="5293944"/>
              <a:ext cx="1458595" cy="2266315"/>
            </a:xfrm>
            <a:custGeom>
              <a:avLst/>
              <a:gdLst/>
              <a:ahLst/>
              <a:cxnLst/>
              <a:rect l="l" t="t" r="r" b="b"/>
              <a:pathLst>
                <a:path w="1458595" h="2266315">
                  <a:moveTo>
                    <a:pt x="1458023" y="0"/>
                  </a:moveTo>
                  <a:lnTo>
                    <a:pt x="30314" y="2035429"/>
                  </a:lnTo>
                  <a:lnTo>
                    <a:pt x="162217" y="2034832"/>
                  </a:lnTo>
                  <a:lnTo>
                    <a:pt x="0" y="2266111"/>
                  </a:lnTo>
                  <a:lnTo>
                    <a:pt x="803833" y="2266111"/>
                  </a:lnTo>
                  <a:lnTo>
                    <a:pt x="1458023" y="1333474"/>
                  </a:lnTo>
                  <a:lnTo>
                    <a:pt x="1458023" y="1145997"/>
                  </a:lnTo>
                  <a:lnTo>
                    <a:pt x="1458023" y="384009"/>
                  </a:lnTo>
                  <a:lnTo>
                    <a:pt x="1458023" y="0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96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142" y="6983955"/>
            <a:ext cx="920850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247" y="1721802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388" y="0"/>
                </a:moveTo>
                <a:lnTo>
                  <a:pt x="133426" y="0"/>
                </a:lnTo>
                <a:lnTo>
                  <a:pt x="0" y="133413"/>
                </a:lnTo>
                <a:lnTo>
                  <a:pt x="0" y="254406"/>
                </a:lnTo>
                <a:lnTo>
                  <a:pt x="2235962" y="254406"/>
                </a:lnTo>
                <a:lnTo>
                  <a:pt x="2369388" y="121005"/>
                </a:lnTo>
                <a:lnTo>
                  <a:pt x="2369388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292" y="673240"/>
            <a:ext cx="10183495" cy="25895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050" marR="353060">
              <a:lnSpc>
                <a:spcPts val="1280"/>
              </a:lnSpc>
              <a:spcBef>
                <a:spcPts val="275"/>
              </a:spcBef>
            </a:pPr>
            <a:r>
              <a:rPr sz="1200" spc="-35" dirty="0">
                <a:latin typeface="Trebuchet MS"/>
                <a:cs typeface="Trebuchet MS"/>
              </a:rPr>
              <a:t>RoyalShield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5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1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XVR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support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5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signal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types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input: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TVI,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CVI,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AHD,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CVBS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IP.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could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support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resolution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up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4K,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not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only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the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IP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cameras,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but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also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HD  </a:t>
            </a:r>
            <a:r>
              <a:rPr sz="1200" spc="-15" dirty="0">
                <a:latin typeface="Trebuchet MS"/>
                <a:cs typeface="Trebuchet MS"/>
              </a:rPr>
              <a:t>analog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cameras.</a:t>
            </a:r>
            <a:endParaRPr sz="1200">
              <a:latin typeface="Trebuchet MS"/>
              <a:cs typeface="Trebuchet MS"/>
            </a:endParaRPr>
          </a:p>
          <a:p>
            <a:pPr marL="19050" marR="5080">
              <a:lnSpc>
                <a:spcPts val="1280"/>
              </a:lnSpc>
              <a:spcBef>
                <a:spcPts val="5"/>
              </a:spcBef>
            </a:pPr>
            <a:r>
              <a:rPr sz="1200" spc="-30" dirty="0">
                <a:latin typeface="Trebuchet MS"/>
                <a:cs typeface="Trebuchet MS"/>
              </a:rPr>
              <a:t>Besides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VCA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functions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also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supported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by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these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models,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that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will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more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value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analog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system.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RoyalShield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XVR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could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widely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used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modification  </a:t>
            </a:r>
            <a:r>
              <a:rPr sz="1200" spc="-50" dirty="0">
                <a:latin typeface="Trebuchet MS"/>
                <a:cs typeface="Trebuchet MS"/>
              </a:rPr>
              <a:t>current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analog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system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HD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analog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system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or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hybrid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system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low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cost.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365125">
              <a:lnSpc>
                <a:spcPct val="100000"/>
              </a:lnSpc>
              <a:spcBef>
                <a:spcPts val="960"/>
              </a:spcBef>
            </a:pP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1500"/>
              </a:spcBef>
              <a:buChar char="·"/>
              <a:tabLst>
                <a:tab pos="109220" algn="l"/>
              </a:tabLst>
            </a:pPr>
            <a:r>
              <a:rPr sz="1200" spc="-15" dirty="0">
                <a:latin typeface="Trebuchet MS"/>
                <a:cs typeface="Trebuchet MS"/>
              </a:rPr>
              <a:t>5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59"/>
              </a:spcBef>
              <a:buChar char="·"/>
              <a:tabLst>
                <a:tab pos="109220" algn="l"/>
              </a:tabLst>
            </a:pPr>
            <a:r>
              <a:rPr sz="1200" spc="-30" dirty="0">
                <a:latin typeface="Trebuchet MS"/>
                <a:cs typeface="Trebuchet MS"/>
              </a:rPr>
              <a:t>4K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59"/>
              </a:spcBef>
              <a:buChar char="·"/>
              <a:tabLst>
                <a:tab pos="109220" algn="l"/>
              </a:tabLst>
            </a:pPr>
            <a:r>
              <a:rPr sz="1200" spc="-35" dirty="0">
                <a:latin typeface="Trebuchet MS"/>
                <a:cs typeface="Trebuchet MS"/>
              </a:rPr>
              <a:t>Integrated with</a:t>
            </a:r>
            <a:r>
              <a:rPr sz="1200" spc="-27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VCA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59"/>
              </a:spcBef>
              <a:buChar char="·"/>
              <a:tabLst>
                <a:tab pos="109220" algn="l"/>
              </a:tabLst>
            </a:pPr>
            <a:r>
              <a:rPr sz="1200" spc="-25" dirty="0">
                <a:latin typeface="Trebuchet MS"/>
                <a:cs typeface="Trebuchet MS"/>
              </a:rPr>
              <a:t>H.265+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compression</a:t>
            </a:r>
            <a:endParaRPr sz="1200">
              <a:latin typeface="Trebuchet MS"/>
              <a:cs typeface="Trebuchet MS"/>
            </a:endParaRPr>
          </a:p>
          <a:p>
            <a:pPr marL="108585" indent="-96520">
              <a:lnSpc>
                <a:spcPct val="100000"/>
              </a:lnSpc>
              <a:spcBef>
                <a:spcPts val="359"/>
              </a:spcBef>
              <a:buChar char="·"/>
              <a:tabLst>
                <a:tab pos="109220" algn="l"/>
              </a:tabLst>
            </a:pPr>
            <a:r>
              <a:rPr sz="1200" spc="-20" dirty="0">
                <a:latin typeface="Trebuchet MS"/>
                <a:cs typeface="Trebuchet MS"/>
              </a:rPr>
              <a:t>2*10TB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HDD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3851" y="275311"/>
            <a:ext cx="110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/>
              <a:t>XVR</a:t>
            </a:r>
            <a:r>
              <a:rPr sz="1800" spc="-250" dirty="0"/>
              <a:t> </a:t>
            </a:r>
            <a:r>
              <a:rPr sz="1800" spc="-40" dirty="0"/>
              <a:t>Series</a:t>
            </a:r>
            <a:endParaRPr sz="1800"/>
          </a:p>
        </p:txBody>
      </p:sp>
      <p:grpSp>
        <p:nvGrpSpPr>
          <p:cNvPr id="10" name="object 10"/>
          <p:cNvGrpSpPr/>
          <p:nvPr/>
        </p:nvGrpSpPr>
        <p:grpSpPr>
          <a:xfrm>
            <a:off x="3434016" y="2233752"/>
            <a:ext cx="5632450" cy="3457575"/>
            <a:chOff x="3434016" y="2233752"/>
            <a:chExt cx="5632450" cy="3457575"/>
          </a:xfrm>
        </p:grpSpPr>
        <p:sp>
          <p:nvSpPr>
            <p:cNvPr id="11" name="object 11"/>
            <p:cNvSpPr/>
            <p:nvPr/>
          </p:nvSpPr>
          <p:spPr>
            <a:xfrm>
              <a:off x="3434016" y="3162732"/>
              <a:ext cx="4893983" cy="2528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280" y="2752344"/>
              <a:ext cx="4893983" cy="2528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72356" y="2233752"/>
              <a:ext cx="4893983" cy="2528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16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802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01" y="0"/>
                </a:moveTo>
                <a:lnTo>
                  <a:pt x="30314" y="2035683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21" y="2266365"/>
                </a:lnTo>
                <a:lnTo>
                  <a:pt x="1458201" y="1333474"/>
                </a:lnTo>
                <a:lnTo>
                  <a:pt x="1458201" y="1145997"/>
                </a:lnTo>
                <a:lnTo>
                  <a:pt x="1458201" y="384263"/>
                </a:lnTo>
                <a:lnTo>
                  <a:pt x="1458201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59"/>
                </a:lnTo>
                <a:lnTo>
                  <a:pt x="7606880" y="300659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68" y="698395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079" y="155055"/>
            <a:ext cx="2385060" cy="79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800"/>
              </a:lnSpc>
              <a:spcBef>
                <a:spcPts val="100"/>
              </a:spcBef>
            </a:pPr>
            <a:r>
              <a:rPr sz="1800" spc="-35" dirty="0">
                <a:solidFill>
                  <a:srgbClr val="000000"/>
                </a:solidFill>
              </a:rPr>
              <a:t>Product </a:t>
            </a:r>
            <a:r>
              <a:rPr sz="1800" spc="-25" dirty="0">
                <a:solidFill>
                  <a:srgbClr val="000000"/>
                </a:solidFill>
              </a:rPr>
              <a:t>Quality  </a:t>
            </a:r>
            <a:r>
              <a:rPr sz="1800" spc="-25" dirty="0">
                <a:solidFill>
                  <a:srgbClr val="DC1F26"/>
                </a:solidFill>
              </a:rPr>
              <a:t>Quality</a:t>
            </a:r>
            <a:r>
              <a:rPr sz="1800" spc="-195" dirty="0">
                <a:solidFill>
                  <a:srgbClr val="DC1F26"/>
                </a:solidFill>
              </a:rPr>
              <a:t> </a:t>
            </a:r>
            <a:r>
              <a:rPr sz="1800" spc="-15" dirty="0">
                <a:solidFill>
                  <a:srgbClr val="DC1F26"/>
                </a:solidFill>
              </a:rPr>
              <a:t>First–</a:t>
            </a:r>
            <a:r>
              <a:rPr sz="1800" spc="-190" dirty="0">
                <a:solidFill>
                  <a:srgbClr val="DC1F26"/>
                </a:solidFill>
              </a:rPr>
              <a:t> </a:t>
            </a:r>
            <a:r>
              <a:rPr sz="1800" b="0" spc="-60" dirty="0">
                <a:solidFill>
                  <a:srgbClr val="000000"/>
                </a:solidFill>
                <a:latin typeface="Trebuchet MS"/>
                <a:cs typeface="Trebuchet MS"/>
              </a:rPr>
              <a:t>IP</a:t>
            </a:r>
            <a:r>
              <a:rPr sz="1800" b="0" spc="-1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70" dirty="0">
                <a:solidFill>
                  <a:srgbClr val="000000"/>
                </a:solidFill>
                <a:latin typeface="Trebuchet MS"/>
                <a:cs typeface="Trebuchet MS"/>
              </a:rPr>
              <a:t>Camera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09" y="5324627"/>
            <a:ext cx="2415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Higher</a:t>
            </a:r>
            <a:r>
              <a:rPr sz="1400" spc="-33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IR </a:t>
            </a:r>
            <a:r>
              <a:rPr sz="1400" spc="-35" dirty="0">
                <a:latin typeface="Trebuchet MS"/>
                <a:cs typeface="Trebuchet MS"/>
              </a:rPr>
              <a:t>transmission </a:t>
            </a:r>
            <a:r>
              <a:rPr sz="1400" spc="-85" dirty="0">
                <a:latin typeface="Trebuchet MS"/>
                <a:cs typeface="Trebuchet MS"/>
              </a:rPr>
              <a:t>rate </a:t>
            </a:r>
            <a:r>
              <a:rPr sz="1400" spc="-20" dirty="0">
                <a:latin typeface="Trebuchet MS"/>
                <a:cs typeface="Trebuchet MS"/>
              </a:rPr>
              <a:t>glass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6063" y="5264175"/>
            <a:ext cx="200977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300"/>
              </a:spcBef>
            </a:pPr>
            <a:r>
              <a:rPr sz="1400" spc="-40" dirty="0">
                <a:latin typeface="Trebuchet MS"/>
                <a:cs typeface="Trebuchet MS"/>
              </a:rPr>
              <a:t>Sealed </a:t>
            </a:r>
            <a:r>
              <a:rPr sz="1400" spc="-55" dirty="0">
                <a:latin typeface="Trebuchet MS"/>
                <a:cs typeface="Trebuchet MS"/>
              </a:rPr>
              <a:t>water-proof</a:t>
            </a:r>
            <a:r>
              <a:rPr sz="1400" spc="-2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design,  protecting precision  </a:t>
            </a:r>
            <a:r>
              <a:rPr sz="1400" spc="-20" dirty="0">
                <a:latin typeface="Trebuchet MS"/>
                <a:cs typeface="Trebuchet MS"/>
              </a:rPr>
              <a:t>components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inside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4724" y="5141316"/>
            <a:ext cx="2218055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spc="-60" dirty="0">
                <a:latin typeface="Trebuchet MS"/>
                <a:cs typeface="Trebuchet MS"/>
              </a:rPr>
              <a:t>Third </a:t>
            </a:r>
            <a:r>
              <a:rPr sz="1400" spc="-35" dirty="0">
                <a:latin typeface="Trebuchet MS"/>
                <a:cs typeface="Trebuchet MS"/>
              </a:rPr>
              <a:t>generation </a:t>
            </a:r>
            <a:r>
              <a:rPr sz="1400" spc="-40" dirty="0">
                <a:latin typeface="Trebuchet MS"/>
                <a:cs typeface="Trebuchet MS"/>
              </a:rPr>
              <a:t>IR-LED</a:t>
            </a:r>
            <a:r>
              <a:rPr sz="1400" spc="-300" dirty="0">
                <a:latin typeface="Trebuchet MS"/>
                <a:cs typeface="Trebuchet MS"/>
              </a:rPr>
              <a:t> </a:t>
            </a:r>
            <a:r>
              <a:rPr sz="1400" spc="-125" dirty="0">
                <a:latin typeface="Trebuchet MS"/>
                <a:cs typeface="Trebuchet MS"/>
              </a:rPr>
              <a:t>ray,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</a:pPr>
            <a:r>
              <a:rPr sz="1400" spc="-85" dirty="0">
                <a:latin typeface="Trebuchet MS"/>
                <a:cs typeface="Trebuchet MS"/>
              </a:rPr>
              <a:t>-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2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30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meters,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4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50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Mtrs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9739" y="4265493"/>
            <a:ext cx="1504022" cy="755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17122" y="1458150"/>
            <a:ext cx="3214370" cy="3874135"/>
            <a:chOff x="1017122" y="1458150"/>
            <a:chExt cx="3214370" cy="3874135"/>
          </a:xfrm>
        </p:grpSpPr>
        <p:sp>
          <p:nvSpPr>
            <p:cNvPr id="11" name="object 11"/>
            <p:cNvSpPr/>
            <p:nvPr/>
          </p:nvSpPr>
          <p:spPr>
            <a:xfrm>
              <a:off x="2491174" y="2898438"/>
              <a:ext cx="118605" cy="111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5782" y="2992501"/>
              <a:ext cx="657225" cy="209550"/>
            </a:xfrm>
            <a:custGeom>
              <a:avLst/>
              <a:gdLst/>
              <a:ahLst/>
              <a:cxnLst/>
              <a:rect l="l" t="t" r="r" b="b"/>
              <a:pathLst>
                <a:path w="657225" h="209550">
                  <a:moveTo>
                    <a:pt x="656780" y="0"/>
                  </a:moveTo>
                  <a:lnTo>
                    <a:pt x="0" y="209346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5795" y="3203016"/>
              <a:ext cx="2540" cy="875030"/>
            </a:xfrm>
            <a:custGeom>
              <a:avLst/>
              <a:gdLst/>
              <a:ahLst/>
              <a:cxnLst/>
              <a:rect l="l" t="t" r="r" b="b"/>
              <a:pathLst>
                <a:path w="2539" h="875029">
                  <a:moveTo>
                    <a:pt x="2057" y="0"/>
                  </a:moveTo>
                  <a:lnTo>
                    <a:pt x="0" y="874636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7122" y="4120553"/>
              <a:ext cx="1462481" cy="12114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9265" y="2888863"/>
              <a:ext cx="109283" cy="1211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0465" y="2954223"/>
              <a:ext cx="646430" cy="259079"/>
            </a:xfrm>
            <a:custGeom>
              <a:avLst/>
              <a:gdLst/>
              <a:ahLst/>
              <a:cxnLst/>
              <a:rect l="l" t="t" r="r" b="b"/>
              <a:pathLst>
                <a:path w="646429" h="259080">
                  <a:moveTo>
                    <a:pt x="0" y="0"/>
                  </a:moveTo>
                  <a:lnTo>
                    <a:pt x="646341" y="258737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2559" y="3212567"/>
              <a:ext cx="2540" cy="875030"/>
            </a:xfrm>
            <a:custGeom>
              <a:avLst/>
              <a:gdLst/>
              <a:ahLst/>
              <a:cxnLst/>
              <a:rect l="l" t="t" r="r" b="b"/>
              <a:pathLst>
                <a:path w="2539" h="875029">
                  <a:moveTo>
                    <a:pt x="2032" y="0"/>
                  </a:moveTo>
                  <a:lnTo>
                    <a:pt x="0" y="874661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1797" y="1458150"/>
              <a:ext cx="3008820" cy="14161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52642" y="3091542"/>
            <a:ext cx="3843020" cy="2177415"/>
            <a:chOff x="5752642" y="3091542"/>
            <a:chExt cx="3843020" cy="2177415"/>
          </a:xfrm>
        </p:grpSpPr>
        <p:sp>
          <p:nvSpPr>
            <p:cNvPr id="20" name="object 20"/>
            <p:cNvSpPr/>
            <p:nvPr/>
          </p:nvSpPr>
          <p:spPr>
            <a:xfrm>
              <a:off x="5752642" y="3806412"/>
              <a:ext cx="1990407" cy="12152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3690" y="3099860"/>
              <a:ext cx="106502" cy="1003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81571" y="3183331"/>
              <a:ext cx="468630" cy="176530"/>
            </a:xfrm>
            <a:custGeom>
              <a:avLst/>
              <a:gdLst/>
              <a:ahLst/>
              <a:cxnLst/>
              <a:rect l="l" t="t" r="r" b="b"/>
              <a:pathLst>
                <a:path w="468629" h="176529">
                  <a:moveTo>
                    <a:pt x="468363" y="0"/>
                  </a:moveTo>
                  <a:lnTo>
                    <a:pt x="0" y="176250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81571" y="3349803"/>
              <a:ext cx="2540" cy="617855"/>
            </a:xfrm>
            <a:custGeom>
              <a:avLst/>
              <a:gdLst/>
              <a:ahLst/>
              <a:cxnLst/>
              <a:rect l="l" t="t" r="r" b="b"/>
              <a:pathLst>
                <a:path w="2540" h="617854">
                  <a:moveTo>
                    <a:pt x="1981" y="0"/>
                  </a:moveTo>
                  <a:lnTo>
                    <a:pt x="0" y="617461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19040" y="3091542"/>
              <a:ext cx="115481" cy="1003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08315" y="3175013"/>
              <a:ext cx="709930" cy="367665"/>
            </a:xfrm>
            <a:custGeom>
              <a:avLst/>
              <a:gdLst/>
              <a:ahLst/>
              <a:cxnLst/>
              <a:rect l="l" t="t" r="r" b="b"/>
              <a:pathLst>
                <a:path w="709929" h="367664">
                  <a:moveTo>
                    <a:pt x="0" y="0"/>
                  </a:moveTo>
                  <a:lnTo>
                    <a:pt x="709358" y="367309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19807" y="3541255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0"/>
                  </a:moveTo>
                  <a:lnTo>
                    <a:pt x="0" y="488416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11070" y="3971734"/>
              <a:ext cx="1484083" cy="12966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228194" y="1207783"/>
            <a:ext cx="2449728" cy="1673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17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3974" y="5293939"/>
            <a:ext cx="1458595" cy="2266315"/>
            <a:chOff x="9233974" y="5293939"/>
            <a:chExt cx="1458595" cy="2266315"/>
          </a:xfrm>
        </p:grpSpPr>
        <p:sp>
          <p:nvSpPr>
            <p:cNvPr id="3" name="object 3"/>
            <p:cNvSpPr/>
            <p:nvPr/>
          </p:nvSpPr>
          <p:spPr>
            <a:xfrm>
              <a:off x="9375470" y="5636552"/>
              <a:ext cx="1316990" cy="1924050"/>
            </a:xfrm>
            <a:custGeom>
              <a:avLst/>
              <a:gdLst/>
              <a:ahLst/>
              <a:cxnLst/>
              <a:rect l="l" t="t" r="r" b="b"/>
              <a:pathLst>
                <a:path w="1316990" h="1924050">
                  <a:moveTo>
                    <a:pt x="1316532" y="0"/>
                  </a:moveTo>
                  <a:lnTo>
                    <a:pt x="0" y="1923503"/>
                  </a:lnTo>
                  <a:lnTo>
                    <a:pt x="1316532" y="1923503"/>
                  </a:lnTo>
                  <a:lnTo>
                    <a:pt x="1316532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3967" y="5293944"/>
              <a:ext cx="1458595" cy="2266315"/>
            </a:xfrm>
            <a:custGeom>
              <a:avLst/>
              <a:gdLst/>
              <a:ahLst/>
              <a:cxnLst/>
              <a:rect l="l" t="t" r="r" b="b"/>
              <a:pathLst>
                <a:path w="1458595" h="2266315">
                  <a:moveTo>
                    <a:pt x="1458023" y="0"/>
                  </a:moveTo>
                  <a:lnTo>
                    <a:pt x="30314" y="2035429"/>
                  </a:lnTo>
                  <a:lnTo>
                    <a:pt x="162217" y="2034832"/>
                  </a:lnTo>
                  <a:lnTo>
                    <a:pt x="0" y="2266111"/>
                  </a:lnTo>
                  <a:lnTo>
                    <a:pt x="803821" y="2266111"/>
                  </a:lnTo>
                  <a:lnTo>
                    <a:pt x="1458023" y="1333474"/>
                  </a:lnTo>
                  <a:lnTo>
                    <a:pt x="1458023" y="1145997"/>
                  </a:lnTo>
                  <a:lnTo>
                    <a:pt x="1458023" y="384009"/>
                  </a:lnTo>
                  <a:lnTo>
                    <a:pt x="1458023" y="0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96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142" y="6983955"/>
            <a:ext cx="920850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473" y="200545"/>
            <a:ext cx="257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DC1F26"/>
                </a:solidFill>
              </a:rPr>
              <a:t>Quality</a:t>
            </a:r>
            <a:r>
              <a:rPr sz="1800" spc="-195" dirty="0">
                <a:solidFill>
                  <a:srgbClr val="DC1F26"/>
                </a:solidFill>
              </a:rPr>
              <a:t> </a:t>
            </a:r>
            <a:r>
              <a:rPr sz="1800" spc="-15" dirty="0">
                <a:solidFill>
                  <a:srgbClr val="DC1F26"/>
                </a:solidFill>
              </a:rPr>
              <a:t>First–</a:t>
            </a:r>
            <a:r>
              <a:rPr sz="1800" spc="-190" dirty="0">
                <a:solidFill>
                  <a:srgbClr val="DC1F26"/>
                </a:solidFill>
              </a:rPr>
              <a:t> </a:t>
            </a:r>
            <a:r>
              <a:rPr sz="1800" b="0" spc="-65" dirty="0">
                <a:solidFill>
                  <a:srgbClr val="000000"/>
                </a:solidFill>
                <a:latin typeface="Trebuchet MS"/>
                <a:cs typeface="Trebuchet MS"/>
              </a:rPr>
              <a:t>PTZ</a:t>
            </a:r>
            <a:r>
              <a:rPr sz="1800" b="0" spc="-1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70" dirty="0">
                <a:solidFill>
                  <a:srgbClr val="000000"/>
                </a:solidFill>
                <a:latin typeface="Trebuchet MS"/>
                <a:cs typeface="Trebuchet MS"/>
              </a:rPr>
              <a:t>Camera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257" y="2556447"/>
            <a:ext cx="1584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6KV </a:t>
            </a:r>
            <a:r>
              <a:rPr sz="1400" spc="-20" dirty="0">
                <a:latin typeface="Trebuchet MS"/>
                <a:cs typeface="Trebuchet MS"/>
              </a:rPr>
              <a:t>surge</a:t>
            </a:r>
            <a:r>
              <a:rPr sz="1400" spc="-26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protection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4007" y="4963859"/>
            <a:ext cx="2010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Higher </a:t>
            </a:r>
            <a:r>
              <a:rPr sz="1400" spc="-60" dirty="0">
                <a:latin typeface="Trebuchet MS"/>
                <a:cs typeface="Trebuchet MS"/>
              </a:rPr>
              <a:t>IR </a:t>
            </a:r>
            <a:r>
              <a:rPr sz="1400" spc="-35" dirty="0">
                <a:latin typeface="Trebuchet MS"/>
                <a:cs typeface="Trebuchet MS"/>
              </a:rPr>
              <a:t>transmission</a:t>
            </a:r>
            <a:r>
              <a:rPr sz="1400" spc="-31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rate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1557" y="3111894"/>
            <a:ext cx="1211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Trebuchet MS"/>
                <a:cs typeface="Trebuchet MS"/>
              </a:rPr>
              <a:t>Easy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installation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3532" y="4845444"/>
            <a:ext cx="1765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Trebuchet MS"/>
                <a:cs typeface="Trebuchet MS"/>
              </a:rPr>
              <a:t>Third </a:t>
            </a:r>
            <a:r>
              <a:rPr sz="1400" spc="-35" dirty="0">
                <a:latin typeface="Trebuchet MS"/>
                <a:cs typeface="Trebuchet MS"/>
              </a:rPr>
              <a:t>generation </a:t>
            </a:r>
            <a:r>
              <a:rPr sz="1400" spc="-60" dirty="0">
                <a:latin typeface="Trebuchet MS"/>
                <a:cs typeface="Trebuchet MS"/>
              </a:rPr>
              <a:t>IR</a:t>
            </a:r>
            <a:r>
              <a:rPr sz="1400" spc="-3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LED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1186" y="1422082"/>
            <a:ext cx="1184009" cy="1011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7013" y="3733467"/>
            <a:ext cx="967797" cy="106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2379" y="1638969"/>
            <a:ext cx="1184008" cy="1166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83170" y="2326164"/>
            <a:ext cx="2845435" cy="560070"/>
            <a:chOff x="783170" y="2326164"/>
            <a:chExt cx="2845435" cy="560070"/>
          </a:xfrm>
        </p:grpSpPr>
        <p:sp>
          <p:nvSpPr>
            <p:cNvPr id="16" name="object 16"/>
            <p:cNvSpPr/>
            <p:nvPr/>
          </p:nvSpPr>
          <p:spPr>
            <a:xfrm>
              <a:off x="3510349" y="2326164"/>
              <a:ext cx="118110" cy="118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1121" y="2426602"/>
              <a:ext cx="255270" cy="452120"/>
            </a:xfrm>
            <a:custGeom>
              <a:avLst/>
              <a:gdLst/>
              <a:ahLst/>
              <a:cxnLst/>
              <a:rect l="l" t="t" r="r" b="b"/>
              <a:pathLst>
                <a:path w="255270" h="452119">
                  <a:moveTo>
                    <a:pt x="254647" y="0"/>
                  </a:moveTo>
                  <a:lnTo>
                    <a:pt x="0" y="452031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9539" y="2870352"/>
              <a:ext cx="2499360" cy="9525"/>
            </a:xfrm>
            <a:custGeom>
              <a:avLst/>
              <a:gdLst/>
              <a:ahLst/>
              <a:cxnLst/>
              <a:rect l="l" t="t" r="r" b="b"/>
              <a:pathLst>
                <a:path w="2499360" h="9525">
                  <a:moveTo>
                    <a:pt x="0" y="0"/>
                  </a:moveTo>
                  <a:lnTo>
                    <a:pt x="2499296" y="9410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14517" y="4575931"/>
            <a:ext cx="3055620" cy="701675"/>
            <a:chOff x="614517" y="4575931"/>
            <a:chExt cx="3055620" cy="701675"/>
          </a:xfrm>
        </p:grpSpPr>
        <p:sp>
          <p:nvSpPr>
            <p:cNvPr id="20" name="object 20"/>
            <p:cNvSpPr/>
            <p:nvPr/>
          </p:nvSpPr>
          <p:spPr>
            <a:xfrm>
              <a:off x="3551523" y="4575931"/>
              <a:ext cx="118110" cy="1183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19322" y="4676369"/>
              <a:ext cx="362585" cy="594995"/>
            </a:xfrm>
            <a:custGeom>
              <a:avLst/>
              <a:gdLst/>
              <a:ahLst/>
              <a:cxnLst/>
              <a:rect l="l" t="t" r="r" b="b"/>
              <a:pathLst>
                <a:path w="362585" h="594995">
                  <a:moveTo>
                    <a:pt x="362076" y="0"/>
                  </a:moveTo>
                  <a:lnTo>
                    <a:pt x="0" y="594563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517" y="5264620"/>
              <a:ext cx="2611120" cy="0"/>
            </a:xfrm>
            <a:custGeom>
              <a:avLst/>
              <a:gdLst/>
              <a:ahLst/>
              <a:cxnLst/>
              <a:rect l="l" t="t" r="r" b="b"/>
              <a:pathLst>
                <a:path w="2611120">
                  <a:moveTo>
                    <a:pt x="0" y="0"/>
                  </a:moveTo>
                  <a:lnTo>
                    <a:pt x="2611120" y="0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702012" y="4452106"/>
            <a:ext cx="2296160" cy="685165"/>
            <a:chOff x="6702012" y="4452106"/>
            <a:chExt cx="2296160" cy="685165"/>
          </a:xfrm>
        </p:grpSpPr>
        <p:sp>
          <p:nvSpPr>
            <p:cNvPr id="24" name="object 24"/>
            <p:cNvSpPr/>
            <p:nvPr/>
          </p:nvSpPr>
          <p:spPr>
            <a:xfrm>
              <a:off x="6702012" y="4452106"/>
              <a:ext cx="128396" cy="1286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2234" y="4552544"/>
              <a:ext cx="334010" cy="578485"/>
            </a:xfrm>
            <a:custGeom>
              <a:avLst/>
              <a:gdLst/>
              <a:ahLst/>
              <a:cxnLst/>
              <a:rect l="l" t="t" r="r" b="b"/>
              <a:pathLst>
                <a:path w="334009" h="578485">
                  <a:moveTo>
                    <a:pt x="0" y="0"/>
                  </a:moveTo>
                  <a:lnTo>
                    <a:pt x="333641" y="577989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42010" y="5130457"/>
              <a:ext cx="1856105" cy="0"/>
            </a:xfrm>
            <a:custGeom>
              <a:avLst/>
              <a:gdLst/>
              <a:ahLst/>
              <a:cxnLst/>
              <a:rect l="l" t="t" r="r" b="b"/>
              <a:pathLst>
                <a:path w="1856104">
                  <a:moveTo>
                    <a:pt x="0" y="0"/>
                  </a:moveTo>
                  <a:lnTo>
                    <a:pt x="1855584" y="0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062375" y="2790564"/>
            <a:ext cx="2976880" cy="612140"/>
            <a:chOff x="7062375" y="2790564"/>
            <a:chExt cx="2976880" cy="612140"/>
          </a:xfrm>
        </p:grpSpPr>
        <p:sp>
          <p:nvSpPr>
            <p:cNvPr id="28" name="object 28"/>
            <p:cNvSpPr/>
            <p:nvPr/>
          </p:nvSpPr>
          <p:spPr>
            <a:xfrm>
              <a:off x="7062375" y="2790564"/>
              <a:ext cx="128371" cy="1286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2597" y="2891002"/>
              <a:ext cx="371475" cy="485775"/>
            </a:xfrm>
            <a:custGeom>
              <a:avLst/>
              <a:gdLst/>
              <a:ahLst/>
              <a:cxnLst/>
              <a:rect l="l" t="t" r="r" b="b"/>
              <a:pathLst>
                <a:path w="371475" h="485775">
                  <a:moveTo>
                    <a:pt x="0" y="0"/>
                  </a:moveTo>
                  <a:lnTo>
                    <a:pt x="370903" y="485406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33259" y="3386353"/>
              <a:ext cx="2499360" cy="9525"/>
            </a:xfrm>
            <a:custGeom>
              <a:avLst/>
              <a:gdLst/>
              <a:ahLst/>
              <a:cxnLst/>
              <a:rect l="l" t="t" r="r" b="b"/>
              <a:pathLst>
                <a:path w="2499359" h="9525">
                  <a:moveTo>
                    <a:pt x="0" y="0"/>
                  </a:moveTo>
                  <a:lnTo>
                    <a:pt x="2499271" y="9410"/>
                  </a:lnTo>
                </a:path>
              </a:pathLst>
            </a:custGeom>
            <a:ln w="12738">
              <a:solidFill>
                <a:srgbClr val="94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159457" y="5231790"/>
            <a:ext cx="1688503" cy="10699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075" y="774014"/>
            <a:ext cx="2843055" cy="47678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18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62" y="6983955"/>
            <a:ext cx="920852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897" y="200545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C1F26"/>
                </a:solidFill>
                <a:latin typeface="Trebuchet MS"/>
                <a:cs typeface="Trebuchet MS"/>
              </a:rPr>
              <a:t>Quality </a:t>
            </a:r>
            <a:r>
              <a:rPr sz="1800" b="1" spc="-15" dirty="0">
                <a:solidFill>
                  <a:srgbClr val="DC1F26"/>
                </a:solidFill>
                <a:latin typeface="Trebuchet MS"/>
                <a:cs typeface="Trebuchet MS"/>
              </a:rPr>
              <a:t>First–</a:t>
            </a:r>
            <a:r>
              <a:rPr sz="1800" b="1" spc="-385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NVR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6601" y="4352709"/>
            <a:ext cx="321437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300"/>
              </a:spcBef>
              <a:buClr>
                <a:srgbClr val="DC1F26"/>
              </a:buClr>
              <a:buSzPct val="128571"/>
              <a:buChar char="&gt;"/>
              <a:tabLst>
                <a:tab pos="174625" algn="l"/>
              </a:tabLst>
            </a:pPr>
            <a:r>
              <a:rPr sz="1400" b="1" spc="-20" dirty="0">
                <a:latin typeface="Trebuchet MS"/>
                <a:cs typeface="Trebuchet MS"/>
              </a:rPr>
              <a:t>Unique </a:t>
            </a:r>
            <a:r>
              <a:rPr sz="1400" b="1" spc="-60" dirty="0">
                <a:latin typeface="Trebuchet MS"/>
                <a:cs typeface="Trebuchet MS"/>
              </a:rPr>
              <a:t>Touch</a:t>
            </a:r>
            <a:r>
              <a:rPr sz="1400" b="1" spc="-320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Panel</a:t>
            </a:r>
            <a:endParaRPr sz="1400">
              <a:latin typeface="Trebuchet MS"/>
              <a:cs typeface="Trebuchet MS"/>
            </a:endParaRPr>
          </a:p>
          <a:p>
            <a:pPr marL="173990">
              <a:lnSpc>
                <a:spcPct val="100000"/>
              </a:lnSpc>
              <a:spcBef>
                <a:spcPts val="155"/>
              </a:spcBef>
            </a:pPr>
            <a:r>
              <a:rPr sz="1400" spc="-80" dirty="0">
                <a:latin typeface="Trebuchet MS"/>
                <a:cs typeface="Trebuchet MS"/>
              </a:rPr>
              <a:t>Water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dust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proof,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longer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working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life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9971" y="991387"/>
            <a:ext cx="5732780" cy="5591175"/>
            <a:chOff x="279971" y="991387"/>
            <a:chExt cx="5732780" cy="5591175"/>
          </a:xfrm>
        </p:grpSpPr>
        <p:sp>
          <p:nvSpPr>
            <p:cNvPr id="6" name="object 6"/>
            <p:cNvSpPr/>
            <p:nvPr/>
          </p:nvSpPr>
          <p:spPr>
            <a:xfrm>
              <a:off x="942213" y="991387"/>
              <a:ext cx="3295319" cy="2310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971" y="3145631"/>
              <a:ext cx="5732500" cy="3436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10087" y="1793108"/>
            <a:ext cx="450913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33679" indent="-221615">
              <a:lnSpc>
                <a:spcPct val="100000"/>
              </a:lnSpc>
              <a:spcBef>
                <a:spcPts val="300"/>
              </a:spcBef>
              <a:buClr>
                <a:srgbClr val="DC1F26"/>
              </a:buClr>
              <a:buSzPct val="128571"/>
              <a:buChar char="&gt;"/>
              <a:tabLst>
                <a:tab pos="234315" algn="l"/>
              </a:tabLst>
            </a:pPr>
            <a:r>
              <a:rPr sz="1400" b="1" spc="-30" dirty="0">
                <a:latin typeface="Trebuchet MS"/>
                <a:cs typeface="Trebuchet MS"/>
              </a:rPr>
              <a:t>Industrial-level </a:t>
            </a:r>
            <a:r>
              <a:rPr sz="1400" b="1" spc="-10" dirty="0">
                <a:latin typeface="Trebuchet MS"/>
                <a:cs typeface="Trebuchet MS"/>
              </a:rPr>
              <a:t>PCB</a:t>
            </a:r>
            <a:r>
              <a:rPr sz="1400" b="1" spc="-254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Board</a:t>
            </a:r>
            <a:endParaRPr sz="1400">
              <a:latin typeface="Trebuchet MS"/>
              <a:cs typeface="Trebuchet MS"/>
            </a:endParaRPr>
          </a:p>
          <a:p>
            <a:pPr marL="233679">
              <a:lnSpc>
                <a:spcPct val="100000"/>
              </a:lnSpc>
              <a:spcBef>
                <a:spcPts val="155"/>
              </a:spcBef>
            </a:pPr>
            <a:r>
              <a:rPr sz="1400" spc="-50" dirty="0">
                <a:latin typeface="Trebuchet MS"/>
                <a:cs typeface="Trebuchet MS"/>
              </a:rPr>
              <a:t>Exquisite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circuit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layout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advanced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welding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19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6713" y="2981697"/>
            <a:ext cx="324104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300"/>
              </a:spcBef>
              <a:buClr>
                <a:srgbClr val="DC1F26"/>
              </a:buClr>
              <a:buSzPct val="128571"/>
              <a:buChar char="&gt;"/>
              <a:tabLst>
                <a:tab pos="229235" algn="l"/>
              </a:tabLst>
            </a:pPr>
            <a:r>
              <a:rPr sz="1400" b="1" spc="-35" dirty="0">
                <a:latin typeface="Trebuchet MS"/>
                <a:cs typeface="Trebuchet MS"/>
              </a:rPr>
              <a:t>Fanless</a:t>
            </a:r>
            <a:r>
              <a:rPr sz="1400" b="1" spc="-145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Design</a:t>
            </a:r>
            <a:endParaRPr sz="1400">
              <a:latin typeface="Trebuchet MS"/>
              <a:cs typeface="Trebuchet MS"/>
            </a:endParaRPr>
          </a:p>
          <a:p>
            <a:pPr marL="228600">
              <a:lnSpc>
                <a:spcPct val="100000"/>
              </a:lnSpc>
              <a:spcBef>
                <a:spcPts val="155"/>
              </a:spcBef>
            </a:pPr>
            <a:r>
              <a:rPr sz="1400" spc="-20" dirty="0">
                <a:latin typeface="Trebuchet MS"/>
                <a:cs typeface="Trebuchet MS"/>
              </a:rPr>
              <a:t>Reducing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noise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power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consumption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6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0"/>
                </a:moveTo>
                <a:lnTo>
                  <a:pt x="30327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14" y="1333449"/>
                </a:lnTo>
                <a:lnTo>
                  <a:pt x="1458214" y="1146022"/>
                </a:lnTo>
                <a:lnTo>
                  <a:pt x="1458226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00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59"/>
                </a:lnTo>
                <a:lnTo>
                  <a:pt x="7606880" y="300659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0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ABOUT</a:t>
            </a:r>
            <a:r>
              <a:rPr spc="-465" dirty="0"/>
              <a:t> </a:t>
            </a:r>
            <a:r>
              <a:rPr spc="-70" dirty="0"/>
              <a:t>THE </a:t>
            </a:r>
            <a:r>
              <a:rPr lang="en-IN" dirty="0" smtClean="0"/>
              <a:t>BRAND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19292" y="240512"/>
            <a:ext cx="4478655" cy="3102610"/>
          </a:xfrm>
          <a:custGeom>
            <a:avLst/>
            <a:gdLst/>
            <a:ahLst/>
            <a:cxnLst/>
            <a:rect l="l" t="t" r="r" b="b"/>
            <a:pathLst>
              <a:path w="4478655" h="3102610">
                <a:moveTo>
                  <a:pt x="4478185" y="3102013"/>
                </a:moveTo>
                <a:lnTo>
                  <a:pt x="0" y="3102013"/>
                </a:lnTo>
                <a:lnTo>
                  <a:pt x="0" y="0"/>
                </a:lnTo>
                <a:lnTo>
                  <a:pt x="4478185" y="0"/>
                </a:lnTo>
                <a:lnTo>
                  <a:pt x="4478185" y="3102013"/>
                </a:lnTo>
                <a:close/>
              </a:path>
            </a:pathLst>
          </a:custGeom>
          <a:ln w="12699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680" y="365291"/>
            <a:ext cx="10159365" cy="664797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0"/>
              </a:spcBef>
            </a:pPr>
            <a:r>
              <a:rPr sz="1800" b="1" dirty="0">
                <a:latin typeface="Trebuchet MS"/>
                <a:cs typeface="Trebuchet MS"/>
              </a:rPr>
              <a:t>Who </a:t>
            </a:r>
            <a:r>
              <a:rPr sz="1800" b="1" spc="-55" dirty="0">
                <a:latin typeface="Trebuchet MS"/>
                <a:cs typeface="Trebuchet MS"/>
              </a:rPr>
              <a:t>Are</a:t>
            </a:r>
            <a:r>
              <a:rPr sz="1800" b="1" spc="-434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We</a:t>
            </a:r>
            <a:endParaRPr sz="1800" dirty="0">
              <a:latin typeface="Trebuchet MS"/>
              <a:cs typeface="Trebuchet MS"/>
            </a:endParaRPr>
          </a:p>
          <a:p>
            <a:pPr marL="12700" marR="4673600">
              <a:lnSpc>
                <a:spcPts val="1500"/>
              </a:lnSpc>
              <a:spcBef>
                <a:spcPts val="905"/>
              </a:spcBef>
            </a:pPr>
            <a:r>
              <a:rPr lang="en-IN" sz="1400" spc="-15" dirty="0" smtClean="0">
                <a:latin typeface="Trebuchet MS"/>
                <a:cs typeface="Trebuchet MS"/>
              </a:rPr>
              <a:t>This Brand was </a:t>
            </a:r>
            <a:r>
              <a:rPr sz="1400" spc="-15" dirty="0" smtClean="0">
                <a:latin typeface="Trebuchet MS"/>
                <a:cs typeface="Trebuchet MS"/>
              </a:rPr>
              <a:t>founded</a:t>
            </a:r>
            <a:r>
              <a:rPr lang="en-IN" sz="1400" spc="-15" dirty="0" smtClean="0">
                <a:latin typeface="Trebuchet MS"/>
                <a:cs typeface="Trebuchet MS"/>
              </a:rPr>
              <a:t> under </a:t>
            </a:r>
            <a:r>
              <a:rPr lang="en-IN" sz="1400" b="1" spc="-15" dirty="0" smtClean="0">
                <a:latin typeface="Trebuchet MS"/>
                <a:cs typeface="Trebuchet MS"/>
              </a:rPr>
              <a:t>Royal Engineering Consultancy </a:t>
            </a:r>
            <a:r>
              <a:rPr sz="1400" b="1" spc="-95" dirty="0" smtClean="0">
                <a:latin typeface="Trebuchet MS"/>
                <a:cs typeface="Trebuchet MS"/>
              </a:rPr>
              <a:t>Pvt</a:t>
            </a:r>
            <a:r>
              <a:rPr sz="1400" b="1" spc="-95" dirty="0">
                <a:latin typeface="Trebuchet MS"/>
                <a:cs typeface="Trebuchet MS"/>
              </a:rPr>
              <a:t>. </a:t>
            </a:r>
            <a:r>
              <a:rPr sz="1400" b="1" spc="-50" dirty="0">
                <a:latin typeface="Trebuchet MS"/>
                <a:cs typeface="Trebuchet MS"/>
              </a:rPr>
              <a:t>Ltd </a:t>
            </a:r>
            <a:r>
              <a:rPr sz="1400" spc="-20" dirty="0">
                <a:latin typeface="Trebuchet MS"/>
                <a:cs typeface="Trebuchet MS"/>
              </a:rPr>
              <a:t>Company </a:t>
            </a:r>
            <a:r>
              <a:rPr sz="1400" spc="-25" dirty="0">
                <a:latin typeface="Trebuchet MS"/>
                <a:cs typeface="Trebuchet MS"/>
              </a:rPr>
              <a:t>under </a:t>
            </a:r>
            <a:r>
              <a:rPr sz="1400" b="1" spc="-20" dirty="0">
                <a:latin typeface="Trebuchet MS"/>
                <a:cs typeface="Trebuchet MS"/>
              </a:rPr>
              <a:t>Start-up </a:t>
            </a:r>
            <a:r>
              <a:rPr sz="1400" b="1" spc="-5" dirty="0">
                <a:latin typeface="Trebuchet MS"/>
                <a:cs typeface="Trebuchet MS"/>
              </a:rPr>
              <a:t>India </a:t>
            </a:r>
            <a:r>
              <a:rPr sz="1400" spc="-60" dirty="0">
                <a:latin typeface="Trebuchet MS"/>
                <a:cs typeface="Trebuchet MS"/>
              </a:rPr>
              <a:t>Initiative </a:t>
            </a:r>
            <a:r>
              <a:rPr sz="1400" spc="-15" dirty="0">
                <a:latin typeface="Trebuchet MS"/>
                <a:cs typeface="Trebuchet MS"/>
              </a:rPr>
              <a:t>by </a:t>
            </a:r>
            <a:r>
              <a:rPr lang="en-IN" sz="1400" spc="-20" dirty="0" smtClean="0">
                <a:latin typeface="Trebuchet MS"/>
                <a:cs typeface="Trebuchet MS"/>
              </a:rPr>
              <a:t>a team of</a:t>
            </a:r>
            <a:r>
              <a:rPr lang="en-IN" sz="1400" spc="-20" dirty="0">
                <a:latin typeface="Trebuchet MS"/>
                <a:cs typeface="Trebuchet MS"/>
              </a:rPr>
              <a:t> </a:t>
            </a:r>
            <a:r>
              <a:rPr sz="1400" spc="-35" dirty="0" smtClean="0">
                <a:latin typeface="Trebuchet MS"/>
                <a:cs typeface="Trebuchet MS"/>
              </a:rPr>
              <a:t>passionate</a:t>
            </a:r>
            <a:r>
              <a:rPr sz="1400" spc="-180" dirty="0" smtClean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Technology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enthusiasts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who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believe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India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has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great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potential 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must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have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lang="en-IN" sz="1400" spc="-120" dirty="0" smtClean="0">
                <a:latin typeface="Trebuchet MS"/>
                <a:cs typeface="Trebuchet MS"/>
              </a:rPr>
              <a:t> </a:t>
            </a:r>
            <a:r>
              <a:rPr sz="1400" spc="-30" dirty="0" smtClean="0">
                <a:latin typeface="Trebuchet MS"/>
                <a:cs typeface="Trebuchet MS"/>
              </a:rPr>
              <a:t>premium</a:t>
            </a:r>
            <a:r>
              <a:rPr sz="1400" spc="-125" dirty="0" smtClean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CCTV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brand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lang="en-IN" sz="1400" spc="-120" dirty="0" smtClean="0">
                <a:latin typeface="Trebuchet MS"/>
                <a:cs typeface="Trebuchet MS"/>
              </a:rPr>
              <a:t> </a:t>
            </a:r>
            <a:r>
              <a:rPr sz="1400" spc="-60" dirty="0" smtClean="0">
                <a:latin typeface="Trebuchet MS"/>
                <a:cs typeface="Trebuchet MS"/>
              </a:rPr>
              <a:t>its</a:t>
            </a:r>
            <a:r>
              <a:rPr sz="1400" spc="-125" dirty="0" smtClean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own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dependencies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  </a:t>
            </a:r>
            <a:r>
              <a:rPr sz="1400" spc="-40" dirty="0">
                <a:latin typeface="Trebuchet MS"/>
                <a:cs typeface="Trebuchet MS"/>
              </a:rPr>
              <a:t>MNC’s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can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come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down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When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it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comes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Video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Surveillance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requirements.</a:t>
            </a:r>
            <a:endParaRPr sz="1400" dirty="0">
              <a:latin typeface="Trebuchet MS"/>
              <a:cs typeface="Trebuchet MS"/>
            </a:endParaRPr>
          </a:p>
          <a:p>
            <a:pPr marL="26670" marR="5014595">
              <a:lnSpc>
                <a:spcPts val="1500"/>
              </a:lnSpc>
              <a:spcBef>
                <a:spcPts val="484"/>
              </a:spcBef>
            </a:pPr>
            <a:r>
              <a:rPr sz="1400" b="1" spc="-40" dirty="0" err="1" smtClean="0">
                <a:latin typeface="Trebuchet MS"/>
                <a:cs typeface="Trebuchet MS"/>
              </a:rPr>
              <a:t>RoyalShield</a:t>
            </a:r>
            <a:r>
              <a:rPr lang="en-IN" sz="1400" spc="-40" dirty="0" smtClean="0">
                <a:latin typeface="Trebuchet MS"/>
                <a:cs typeface="Trebuchet MS"/>
              </a:rPr>
              <a:t> brand of </a:t>
            </a:r>
            <a:r>
              <a:rPr lang="en-IN" sz="1400" b="1" spc="-40" dirty="0" smtClean="0">
                <a:latin typeface="Trebuchet MS"/>
                <a:cs typeface="Trebuchet MS"/>
              </a:rPr>
              <a:t>Royal Engineering Consultancy PVT LTD</a:t>
            </a:r>
            <a:r>
              <a:rPr sz="1400" spc="-40" dirty="0" smtClean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 </a:t>
            </a:r>
            <a:r>
              <a:rPr sz="1400" spc="-50" dirty="0">
                <a:latin typeface="Trebuchet MS"/>
                <a:cs typeface="Trebuchet MS"/>
              </a:rPr>
              <a:t>registered </a:t>
            </a:r>
            <a:r>
              <a:rPr sz="1400" spc="-25" dirty="0">
                <a:latin typeface="Trebuchet MS"/>
                <a:cs typeface="Trebuchet MS"/>
              </a:rPr>
              <a:t>under </a:t>
            </a:r>
            <a:r>
              <a:rPr sz="1400" b="1" spc="-20" dirty="0">
                <a:latin typeface="Trebuchet MS"/>
                <a:cs typeface="Trebuchet MS"/>
              </a:rPr>
              <a:t>(DPIIT) Department </a:t>
            </a:r>
            <a:r>
              <a:rPr sz="1400" b="1" spc="-40" dirty="0">
                <a:latin typeface="Trebuchet MS"/>
                <a:cs typeface="Trebuchet MS"/>
              </a:rPr>
              <a:t>for </a:t>
            </a:r>
            <a:r>
              <a:rPr sz="1400" b="1" spc="-20" dirty="0">
                <a:latin typeface="Trebuchet MS"/>
                <a:cs typeface="Trebuchet MS"/>
              </a:rPr>
              <a:t>Promotion  </a:t>
            </a:r>
            <a:r>
              <a:rPr sz="1400" b="1" spc="-15" dirty="0">
                <a:latin typeface="Trebuchet MS"/>
                <a:cs typeface="Trebuchet MS"/>
              </a:rPr>
              <a:t>of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Industry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and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Internal</a:t>
            </a:r>
            <a:r>
              <a:rPr sz="1400" b="1" spc="-195" dirty="0">
                <a:latin typeface="Trebuchet MS"/>
                <a:cs typeface="Trebuchet MS"/>
              </a:rPr>
              <a:t> </a:t>
            </a:r>
            <a:r>
              <a:rPr sz="1400" b="1" spc="-65" dirty="0">
                <a:latin typeface="Trebuchet MS"/>
                <a:cs typeface="Trebuchet MS"/>
              </a:rPr>
              <a:t>Trade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Trebuchet MS"/>
                <a:cs typeface="Trebuchet MS"/>
              </a:rPr>
              <a:t>Govt.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Of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India,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MSME,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DIC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85" dirty="0">
                <a:latin typeface="Trebuchet MS"/>
                <a:cs typeface="Trebuchet MS"/>
              </a:rPr>
              <a:t>/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Udyam  </a:t>
            </a:r>
            <a:r>
              <a:rPr sz="1400" b="1" spc="-20" dirty="0">
                <a:latin typeface="Trebuchet MS"/>
                <a:cs typeface="Trebuchet MS"/>
              </a:rPr>
              <a:t>Akansha,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30" dirty="0">
                <a:latin typeface="Trebuchet MS"/>
                <a:cs typeface="Trebuchet MS"/>
              </a:rPr>
              <a:t>GeM</a:t>
            </a:r>
            <a:r>
              <a:rPr sz="1400" b="1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Market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Place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ISO9001-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2015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45" dirty="0" smtClean="0">
                <a:latin typeface="Trebuchet MS"/>
                <a:cs typeface="Trebuchet MS"/>
              </a:rPr>
              <a:t>&amp;</a:t>
            </a:r>
            <a:r>
              <a:rPr lang="en-IN" sz="1400" spc="-125" dirty="0">
                <a:latin typeface="Trebuchet MS"/>
                <a:cs typeface="Trebuchet MS"/>
              </a:rPr>
              <a:t> </a:t>
            </a:r>
            <a:r>
              <a:rPr lang="en-IN" sz="1400" spc="-125" dirty="0" smtClean="0">
                <a:latin typeface="Trebuchet MS"/>
                <a:cs typeface="Trebuchet MS"/>
              </a:rPr>
              <a:t>, FCC ,CE </a:t>
            </a:r>
            <a:r>
              <a:rPr lang="en-IN" sz="1400" spc="-20" dirty="0" smtClean="0">
                <a:latin typeface="Trebuchet MS"/>
                <a:cs typeface="Trebuchet MS"/>
              </a:rPr>
              <a:t>&amp;ROHS</a:t>
            </a:r>
            <a:r>
              <a:rPr sz="1400" spc="-20" dirty="0" smtClean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certified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brand.</a:t>
            </a:r>
            <a:endParaRPr sz="1400" dirty="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  <a:spcBef>
                <a:spcPts val="365"/>
              </a:spcBef>
            </a:pPr>
            <a:r>
              <a:rPr sz="1400" spc="-10" dirty="0">
                <a:latin typeface="Trebuchet MS"/>
                <a:cs typeface="Trebuchet MS"/>
              </a:rPr>
              <a:t>Make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India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brand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multiple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products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electronic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portfolio.</a:t>
            </a:r>
            <a:endParaRPr sz="1400" dirty="0">
              <a:latin typeface="Trebuchet MS"/>
              <a:cs typeface="Trebuchet MS"/>
            </a:endParaRPr>
          </a:p>
          <a:p>
            <a:pPr marL="33655" marR="4511675">
              <a:lnSpc>
                <a:spcPts val="1500"/>
              </a:lnSpc>
              <a:spcBef>
                <a:spcPts val="745"/>
              </a:spcBef>
            </a:pPr>
            <a:r>
              <a:rPr sz="1400" spc="-50" dirty="0">
                <a:latin typeface="Trebuchet MS"/>
                <a:cs typeface="Trebuchet MS"/>
              </a:rPr>
              <a:t>Until </a:t>
            </a:r>
            <a:r>
              <a:rPr sz="1400" dirty="0">
                <a:latin typeface="Trebuchet MS"/>
                <a:cs typeface="Trebuchet MS"/>
              </a:rPr>
              <a:t>now </a:t>
            </a:r>
            <a:r>
              <a:rPr sz="1400" spc="-25" dirty="0">
                <a:latin typeface="Trebuchet MS"/>
                <a:cs typeface="Trebuchet MS"/>
              </a:rPr>
              <a:t>most </a:t>
            </a:r>
            <a:r>
              <a:rPr sz="1400" spc="-50" dirty="0">
                <a:latin typeface="Trebuchet MS"/>
                <a:cs typeface="Trebuchet MS"/>
              </a:rPr>
              <a:t>of the </a:t>
            </a:r>
            <a:r>
              <a:rPr sz="1400" spc="-60" dirty="0">
                <a:latin typeface="Trebuchet MS"/>
                <a:cs typeface="Trebuchet MS"/>
              </a:rPr>
              <a:t>projects </a:t>
            </a:r>
            <a:r>
              <a:rPr sz="1400" spc="-25" dirty="0">
                <a:latin typeface="Trebuchet MS"/>
                <a:cs typeface="Trebuchet MS"/>
              </a:rPr>
              <a:t>uses </a:t>
            </a:r>
            <a:r>
              <a:rPr sz="1400" spc="-70" dirty="0">
                <a:latin typeface="Trebuchet MS"/>
                <a:cs typeface="Trebuchet MS"/>
              </a:rPr>
              <a:t>different </a:t>
            </a:r>
            <a:r>
              <a:rPr sz="1400" spc="-25" dirty="0">
                <a:latin typeface="Trebuchet MS"/>
                <a:cs typeface="Trebuchet MS"/>
              </a:rPr>
              <a:t>popular </a:t>
            </a:r>
            <a:r>
              <a:rPr sz="1400" spc="40" dirty="0">
                <a:latin typeface="Trebuchet MS"/>
                <a:cs typeface="Trebuchet MS"/>
              </a:rPr>
              <a:t>MNC </a:t>
            </a:r>
            <a:r>
              <a:rPr sz="1400" spc="-25" dirty="0">
                <a:latin typeface="Trebuchet MS"/>
                <a:cs typeface="Trebuchet MS"/>
              </a:rPr>
              <a:t>brand </a:t>
            </a:r>
            <a:r>
              <a:rPr sz="1400" spc="-35" dirty="0">
                <a:latin typeface="Trebuchet MS"/>
                <a:cs typeface="Trebuchet MS"/>
              </a:rPr>
              <a:t>or cheap  </a:t>
            </a:r>
            <a:r>
              <a:rPr sz="1400" spc="-55" dirty="0">
                <a:latin typeface="Trebuchet MS"/>
                <a:cs typeface="Trebuchet MS"/>
              </a:rPr>
              <a:t>imports, </a:t>
            </a:r>
            <a:r>
              <a:rPr sz="1400" spc="-45" dirty="0">
                <a:latin typeface="Trebuchet MS"/>
                <a:cs typeface="Trebuchet MS"/>
              </a:rPr>
              <a:t>we </a:t>
            </a:r>
            <a:r>
              <a:rPr sz="1400" spc="-85" dirty="0">
                <a:latin typeface="Trebuchet MS"/>
                <a:cs typeface="Trebuchet MS"/>
              </a:rPr>
              <a:t>at </a:t>
            </a:r>
            <a:r>
              <a:rPr sz="1400" spc="-40" dirty="0">
                <a:latin typeface="Trebuchet MS"/>
                <a:cs typeface="Trebuchet MS"/>
              </a:rPr>
              <a:t>RoyalShield </a:t>
            </a:r>
            <a:r>
              <a:rPr sz="1400" spc="-45" dirty="0">
                <a:latin typeface="Trebuchet MS"/>
                <a:cs typeface="Trebuchet MS"/>
              </a:rPr>
              <a:t>determined to </a:t>
            </a:r>
            <a:r>
              <a:rPr sz="1400" spc="-15" dirty="0">
                <a:latin typeface="Trebuchet MS"/>
                <a:cs typeface="Trebuchet MS"/>
              </a:rPr>
              <a:t>change </a:t>
            </a:r>
            <a:r>
              <a:rPr sz="1400" spc="-95" dirty="0">
                <a:latin typeface="Trebuchet MS"/>
                <a:cs typeface="Trebuchet MS"/>
              </a:rPr>
              <a:t>that, </a:t>
            </a:r>
            <a:r>
              <a:rPr sz="1400" spc="-45" dirty="0">
                <a:latin typeface="Trebuchet MS"/>
                <a:cs typeface="Trebuchet MS"/>
              </a:rPr>
              <a:t>we </a:t>
            </a:r>
            <a:r>
              <a:rPr sz="1400" spc="-35" dirty="0">
                <a:latin typeface="Trebuchet MS"/>
                <a:cs typeface="Trebuchet MS"/>
              </a:rPr>
              <a:t>worked </a:t>
            </a:r>
            <a:r>
              <a:rPr sz="1400" spc="-40" dirty="0">
                <a:latin typeface="Trebuchet MS"/>
                <a:cs typeface="Trebuchet MS"/>
              </a:rPr>
              <a:t>hard </a:t>
            </a:r>
            <a:r>
              <a:rPr sz="1400" spc="-45" dirty="0">
                <a:latin typeface="Trebuchet MS"/>
                <a:cs typeface="Trebuchet MS"/>
              </a:rPr>
              <a:t>to  </a:t>
            </a:r>
            <a:r>
              <a:rPr sz="1400" spc="-80" dirty="0">
                <a:latin typeface="Trebuchet MS"/>
                <a:cs typeface="Trebuchet MS"/>
              </a:rPr>
              <a:t>create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an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Indian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brand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that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can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deliver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smart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cost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effective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solutions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  </a:t>
            </a:r>
            <a:r>
              <a:rPr sz="1400" spc="-35" dirty="0">
                <a:latin typeface="Trebuchet MS"/>
                <a:cs typeface="Trebuchet MS"/>
              </a:rPr>
              <a:t>Video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Surveillance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requirements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all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different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verticals.</a:t>
            </a:r>
            <a:endParaRPr sz="1400" dirty="0">
              <a:latin typeface="Trebuchet MS"/>
              <a:cs typeface="Trebuchet MS"/>
            </a:endParaRPr>
          </a:p>
          <a:p>
            <a:pPr marL="24130" marR="5080">
              <a:lnSpc>
                <a:spcPts val="1500"/>
              </a:lnSpc>
              <a:spcBef>
                <a:spcPts val="905"/>
              </a:spcBef>
            </a:pPr>
            <a:r>
              <a:rPr sz="1400" spc="-65" dirty="0">
                <a:latin typeface="Trebuchet MS"/>
                <a:cs typeface="Trebuchet MS"/>
              </a:rPr>
              <a:t>We </a:t>
            </a:r>
            <a:r>
              <a:rPr sz="1400" spc="-45" dirty="0">
                <a:latin typeface="Trebuchet MS"/>
                <a:cs typeface="Trebuchet MS"/>
              </a:rPr>
              <a:t>aim to </a:t>
            </a:r>
            <a:r>
              <a:rPr sz="1400" spc="-50" dirty="0">
                <a:latin typeface="Trebuchet MS"/>
                <a:cs typeface="Trebuchet MS"/>
              </a:rPr>
              <a:t>manufacture </a:t>
            </a:r>
            <a:r>
              <a:rPr sz="1400" spc="-75" dirty="0">
                <a:latin typeface="Trebuchet MS"/>
                <a:cs typeface="Trebuchet MS"/>
              </a:rPr>
              <a:t>effective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60" dirty="0">
                <a:latin typeface="Trebuchet MS"/>
                <a:cs typeface="Trebuchet MS"/>
              </a:rPr>
              <a:t>affordable </a:t>
            </a:r>
            <a:r>
              <a:rPr sz="1400" spc="-50" dirty="0">
                <a:latin typeface="Trebuchet MS"/>
                <a:cs typeface="Trebuchet MS"/>
              </a:rPr>
              <a:t>security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50" dirty="0">
                <a:latin typeface="Trebuchet MS"/>
                <a:cs typeface="Trebuchet MS"/>
              </a:rPr>
              <a:t>surveillance solutions. </a:t>
            </a:r>
            <a:r>
              <a:rPr sz="1400" spc="-20" dirty="0">
                <a:latin typeface="Trebuchet MS"/>
                <a:cs typeface="Trebuchet MS"/>
              </a:rPr>
              <a:t>Our company </a:t>
            </a:r>
            <a:r>
              <a:rPr sz="1400" spc="-55" dirty="0">
                <a:latin typeface="Trebuchet MS"/>
                <a:cs typeface="Trebuchet MS"/>
              </a:rPr>
              <a:t>specializes </a:t>
            </a:r>
            <a:r>
              <a:rPr sz="1400" spc="-30" dirty="0">
                <a:latin typeface="Trebuchet MS"/>
                <a:cs typeface="Trebuchet MS"/>
              </a:rPr>
              <a:t>in </a:t>
            </a:r>
            <a:r>
              <a:rPr sz="1400" spc="-25" dirty="0">
                <a:latin typeface="Trebuchet MS"/>
                <a:cs typeface="Trebuchet MS"/>
              </a:rPr>
              <a:t>video </a:t>
            </a:r>
            <a:r>
              <a:rPr sz="1400" spc="-50" dirty="0">
                <a:latin typeface="Trebuchet MS"/>
                <a:cs typeface="Trebuchet MS"/>
              </a:rPr>
              <a:t>surveillance  </a:t>
            </a:r>
            <a:r>
              <a:rPr sz="1400" spc="-45" dirty="0">
                <a:latin typeface="Trebuchet MS"/>
                <a:cs typeface="Trebuchet MS"/>
              </a:rPr>
              <a:t>technology, </a:t>
            </a:r>
            <a:r>
              <a:rPr sz="1400" spc="-40" dirty="0">
                <a:latin typeface="Trebuchet MS"/>
                <a:cs typeface="Trebuchet MS"/>
              </a:rPr>
              <a:t>as </a:t>
            </a:r>
            <a:r>
              <a:rPr sz="1400" spc="-65" dirty="0">
                <a:latin typeface="Trebuchet MS"/>
                <a:cs typeface="Trebuchet MS"/>
              </a:rPr>
              <a:t>well </a:t>
            </a:r>
            <a:r>
              <a:rPr sz="1400" spc="-40" dirty="0">
                <a:latin typeface="Trebuchet MS"/>
                <a:cs typeface="Trebuchet MS"/>
              </a:rPr>
              <a:t>as </a:t>
            </a:r>
            <a:r>
              <a:rPr sz="1400" spc="-5" dirty="0">
                <a:latin typeface="Trebuchet MS"/>
                <a:cs typeface="Trebuchet MS"/>
              </a:rPr>
              <a:t>designing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35" dirty="0">
                <a:latin typeface="Trebuchet MS"/>
                <a:cs typeface="Trebuchet MS"/>
              </a:rPr>
              <a:t>manufacturing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70" dirty="0">
                <a:latin typeface="Trebuchet MS"/>
                <a:cs typeface="Trebuchet MS"/>
              </a:rPr>
              <a:t>full </a:t>
            </a:r>
            <a:r>
              <a:rPr sz="1400" spc="-55" dirty="0">
                <a:latin typeface="Trebuchet MS"/>
                <a:cs typeface="Trebuchet MS"/>
              </a:rPr>
              <a:t>line </a:t>
            </a:r>
            <a:r>
              <a:rPr sz="1400" spc="-50" dirty="0">
                <a:latin typeface="Trebuchet MS"/>
                <a:cs typeface="Trebuchet MS"/>
              </a:rPr>
              <a:t>of </a:t>
            </a:r>
            <a:r>
              <a:rPr sz="1400" spc="-40" dirty="0">
                <a:latin typeface="Trebuchet MS"/>
                <a:cs typeface="Trebuchet MS"/>
              </a:rPr>
              <a:t>innovative CCTV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25" dirty="0">
                <a:latin typeface="Trebuchet MS"/>
                <a:cs typeface="Trebuchet MS"/>
              </a:rPr>
              <a:t>video </a:t>
            </a:r>
            <a:r>
              <a:rPr sz="1400" spc="-50" dirty="0">
                <a:latin typeface="Trebuchet MS"/>
                <a:cs typeface="Trebuchet MS"/>
              </a:rPr>
              <a:t>surveillance </a:t>
            </a:r>
            <a:r>
              <a:rPr sz="1400" spc="-55" dirty="0">
                <a:latin typeface="Trebuchet MS"/>
                <a:cs typeface="Trebuchet MS"/>
              </a:rPr>
              <a:t>products. </a:t>
            </a:r>
            <a:r>
              <a:rPr sz="1400" spc="-35" dirty="0">
                <a:latin typeface="Trebuchet MS"/>
                <a:cs typeface="Trebuchet MS"/>
              </a:rPr>
              <a:t>Based </a:t>
            </a:r>
            <a:r>
              <a:rPr sz="1400" spc="-30" dirty="0">
                <a:latin typeface="Trebuchet MS"/>
                <a:cs typeface="Trebuchet MS"/>
              </a:rPr>
              <a:t>in </a:t>
            </a:r>
            <a:r>
              <a:rPr sz="1400" spc="-60" dirty="0">
                <a:latin typeface="Trebuchet MS"/>
                <a:cs typeface="Trebuchet MS"/>
              </a:rPr>
              <a:t>Delhi, </a:t>
            </a:r>
            <a:r>
              <a:rPr sz="1400" spc="-50" dirty="0">
                <a:latin typeface="Trebuchet MS"/>
                <a:cs typeface="Trebuchet MS"/>
              </a:rPr>
              <a:t>the  Royal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Shield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14" dirty="0" smtClean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manufacturing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system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performed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by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well-qualified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dedicated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team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engineers.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Our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promoter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has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15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years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  </a:t>
            </a:r>
            <a:r>
              <a:rPr sz="1400" spc="-55" dirty="0">
                <a:latin typeface="Trebuchet MS"/>
                <a:cs typeface="Trebuchet MS"/>
              </a:rPr>
              <a:t>experience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video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surveillance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industry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who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has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worked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top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brands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on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key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positions.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Our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products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offer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advanced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technology,  </a:t>
            </a:r>
            <a:r>
              <a:rPr sz="1400" spc="-80" dirty="0">
                <a:latin typeface="Trebuchet MS"/>
                <a:cs typeface="Trebuchet MS"/>
              </a:rPr>
              <a:t>face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recognition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analytics,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panoramic,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WDR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Pro,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early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warning,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help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detect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prevent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crime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while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reducing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guard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other  </a:t>
            </a:r>
            <a:r>
              <a:rPr sz="1400" spc="-55" dirty="0">
                <a:latin typeface="Trebuchet MS"/>
                <a:cs typeface="Trebuchet MS"/>
              </a:rPr>
              <a:t>expenses. </a:t>
            </a:r>
            <a:r>
              <a:rPr sz="1400" spc="-65" dirty="0">
                <a:latin typeface="Trebuchet MS"/>
                <a:cs typeface="Trebuchet MS"/>
              </a:rPr>
              <a:t>We </a:t>
            </a:r>
            <a:r>
              <a:rPr sz="1400" spc="-25" dirty="0">
                <a:latin typeface="Trebuchet MS"/>
                <a:cs typeface="Trebuchet MS"/>
              </a:rPr>
              <a:t>pursue </a:t>
            </a:r>
            <a:r>
              <a:rPr sz="1400" spc="-30" dirty="0">
                <a:latin typeface="Trebuchet MS"/>
                <a:cs typeface="Trebuchet MS"/>
              </a:rPr>
              <a:t>high-quality products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30" dirty="0">
                <a:latin typeface="Trebuchet MS"/>
                <a:cs typeface="Trebuchet MS"/>
              </a:rPr>
              <a:t>develop </a:t>
            </a:r>
            <a:r>
              <a:rPr sz="1400" spc="-35" dirty="0">
                <a:latin typeface="Trebuchet MS"/>
                <a:cs typeface="Trebuchet MS"/>
              </a:rPr>
              <a:t>various </a:t>
            </a:r>
            <a:r>
              <a:rPr sz="1400" spc="-30" dirty="0">
                <a:latin typeface="Trebuchet MS"/>
                <a:cs typeface="Trebuchet MS"/>
              </a:rPr>
              <a:t>industry </a:t>
            </a:r>
            <a:r>
              <a:rPr sz="1400" spc="-50" dirty="0">
                <a:latin typeface="Trebuchet MS"/>
                <a:cs typeface="Trebuchet MS"/>
              </a:rPr>
              <a:t>solutions, </a:t>
            </a:r>
            <a:r>
              <a:rPr sz="1400" spc="-10" dirty="0">
                <a:latin typeface="Trebuchet MS"/>
                <a:cs typeface="Trebuchet MS"/>
              </a:rPr>
              <a:t>ranging </a:t>
            </a:r>
            <a:r>
              <a:rPr sz="1400" spc="-50" dirty="0">
                <a:latin typeface="Trebuchet MS"/>
                <a:cs typeface="Trebuchet MS"/>
              </a:rPr>
              <a:t>from </a:t>
            </a:r>
            <a:r>
              <a:rPr sz="1400" spc="-20" dirty="0">
                <a:latin typeface="Trebuchet MS"/>
                <a:cs typeface="Trebuchet MS"/>
              </a:rPr>
              <a:t>neighbourhood, traflc </a:t>
            </a:r>
            <a:r>
              <a:rPr sz="1400" spc="-65" dirty="0">
                <a:latin typeface="Trebuchet MS"/>
                <a:cs typeface="Trebuchet MS"/>
              </a:rPr>
              <a:t>system,  </a:t>
            </a:r>
            <a:r>
              <a:rPr sz="1400" spc="-55" dirty="0">
                <a:latin typeface="Trebuchet MS"/>
                <a:cs typeface="Trebuchet MS"/>
              </a:rPr>
              <a:t>education,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financial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water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resource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engineering.</a:t>
            </a:r>
            <a:endParaRPr sz="1400" dirty="0">
              <a:latin typeface="Trebuchet MS"/>
              <a:cs typeface="Trebuchet MS"/>
            </a:endParaRPr>
          </a:p>
          <a:p>
            <a:pPr marL="12700" marR="26670">
              <a:lnSpc>
                <a:spcPts val="1500"/>
              </a:lnSpc>
              <a:spcBef>
                <a:spcPts val="1105"/>
              </a:spcBef>
            </a:pPr>
            <a:r>
              <a:rPr sz="1400" spc="-65" dirty="0">
                <a:latin typeface="Trebuchet MS"/>
                <a:cs typeface="Trebuchet MS"/>
              </a:rPr>
              <a:t>We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partner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organizations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from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wide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range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areas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185" dirty="0">
                <a:latin typeface="Trebuchet MS"/>
                <a:cs typeface="Trebuchet MS"/>
              </a:rPr>
              <a:t>–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Education,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ITMS,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Safe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City,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Banking,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Hotel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45" dirty="0">
                <a:latin typeface="Trebuchet MS"/>
                <a:cs typeface="Trebuchet MS"/>
              </a:rPr>
              <a:t>&amp;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Hospitality,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Retails,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IT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45" dirty="0">
                <a:latin typeface="Trebuchet MS"/>
                <a:cs typeface="Trebuchet MS"/>
              </a:rPr>
              <a:t>&amp;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Telecom,  </a:t>
            </a:r>
            <a:r>
              <a:rPr sz="1400" spc="-25" dirty="0">
                <a:latin typeface="Trebuchet MS"/>
                <a:cs typeface="Trebuchet MS"/>
              </a:rPr>
              <a:t>Road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45" dirty="0">
                <a:latin typeface="Trebuchet MS"/>
                <a:cs typeface="Trebuchet MS"/>
              </a:rPr>
              <a:t>&amp;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Transport,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Railways,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Govt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Vertical,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20" dirty="0">
                <a:latin typeface="Trebuchet MS"/>
                <a:cs typeface="Trebuchet MS"/>
              </a:rPr>
              <a:t>etc.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All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products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are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certified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compliant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industry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standards,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this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ensures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deliver  </a:t>
            </a:r>
            <a:r>
              <a:rPr sz="1400" spc="-25" dirty="0">
                <a:latin typeface="Trebuchet MS"/>
                <a:cs typeface="Trebuchet MS"/>
              </a:rPr>
              <a:t>solutions </a:t>
            </a:r>
            <a:r>
              <a:rPr sz="1400" spc="-65" dirty="0">
                <a:latin typeface="Trebuchet MS"/>
                <a:cs typeface="Trebuchet MS"/>
              </a:rPr>
              <a:t>that </a:t>
            </a:r>
            <a:r>
              <a:rPr sz="1400" spc="-50" dirty="0">
                <a:latin typeface="Trebuchet MS"/>
                <a:cs typeface="Trebuchet MS"/>
              </a:rPr>
              <a:t>secure </a:t>
            </a:r>
            <a:r>
              <a:rPr sz="1400" spc="-25" dirty="0">
                <a:latin typeface="Trebuchet MS"/>
                <a:cs typeface="Trebuchet MS"/>
              </a:rPr>
              <a:t>our </a:t>
            </a:r>
            <a:r>
              <a:rPr sz="1400" spc="-60" dirty="0">
                <a:latin typeface="Trebuchet MS"/>
                <a:cs typeface="Trebuchet MS"/>
              </a:rPr>
              <a:t>customers’ </a:t>
            </a:r>
            <a:r>
              <a:rPr sz="1400" spc="-25" dirty="0">
                <a:latin typeface="Trebuchet MS"/>
                <a:cs typeface="Trebuchet MS"/>
              </a:rPr>
              <a:t>most </a:t>
            </a:r>
            <a:r>
              <a:rPr sz="1400" spc="-40" dirty="0">
                <a:latin typeface="Trebuchet MS"/>
                <a:cs typeface="Trebuchet MS"/>
              </a:rPr>
              <a:t>valued </a:t>
            </a:r>
            <a:r>
              <a:rPr sz="1400" spc="-45" dirty="0">
                <a:latin typeface="Trebuchet MS"/>
                <a:cs typeface="Trebuchet MS"/>
              </a:rPr>
              <a:t>assets while </a:t>
            </a:r>
            <a:r>
              <a:rPr sz="1400" spc="-15" dirty="0">
                <a:latin typeface="Trebuchet MS"/>
                <a:cs typeface="Trebuchet MS"/>
              </a:rPr>
              <a:t>providing </a:t>
            </a:r>
            <a:r>
              <a:rPr sz="1400" spc="-50" dirty="0">
                <a:latin typeface="Trebuchet MS"/>
                <a:cs typeface="Trebuchet MS"/>
              </a:rPr>
              <a:t>intelligence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75" dirty="0">
                <a:latin typeface="Trebuchet MS"/>
                <a:cs typeface="Trebuchet MS"/>
              </a:rPr>
              <a:t>effectively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30" dirty="0">
                <a:latin typeface="Trebuchet MS"/>
                <a:cs typeface="Trebuchet MS"/>
              </a:rPr>
              <a:t>eflciently </a:t>
            </a:r>
            <a:r>
              <a:rPr sz="1400" spc="-60" dirty="0">
                <a:latin typeface="Trebuchet MS"/>
                <a:cs typeface="Trebuchet MS"/>
              </a:rPr>
              <a:t>estimate </a:t>
            </a:r>
            <a:r>
              <a:rPr sz="1400" spc="-50" dirty="0">
                <a:latin typeface="Trebuchet MS"/>
                <a:cs typeface="Trebuchet MS"/>
              </a:rPr>
              <a:t>risks </a:t>
            </a:r>
            <a:r>
              <a:rPr sz="1400" spc="-15" dirty="0">
                <a:latin typeface="Trebuchet MS"/>
                <a:cs typeface="Trebuchet MS"/>
              </a:rPr>
              <a:t>and  </a:t>
            </a:r>
            <a:r>
              <a:rPr sz="1400" spc="-30" dirty="0">
                <a:latin typeface="Trebuchet MS"/>
                <a:cs typeface="Trebuchet MS"/>
              </a:rPr>
              <a:t>opportunities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plan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future.</a:t>
            </a:r>
            <a:endParaRPr sz="1400" dirty="0">
              <a:latin typeface="Trebuchet MS"/>
              <a:cs typeface="Trebuchet MS"/>
            </a:endParaRPr>
          </a:p>
          <a:p>
            <a:pPr marL="12700" marR="442595">
              <a:lnSpc>
                <a:spcPts val="1500"/>
              </a:lnSpc>
              <a:spcBef>
                <a:spcPts val="545"/>
              </a:spcBef>
            </a:pPr>
            <a:r>
              <a:rPr sz="1400" spc="-20" dirty="0">
                <a:latin typeface="Trebuchet MS"/>
                <a:cs typeface="Trebuchet MS"/>
              </a:rPr>
              <a:t>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main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focus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develop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reliable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service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platform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partners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promise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customers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safe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smart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life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mission  </a:t>
            </a:r>
            <a:r>
              <a:rPr sz="1400" spc="-50" dirty="0">
                <a:latin typeface="Trebuchet MS"/>
                <a:cs typeface="Trebuchet MS"/>
              </a:rPr>
              <a:t>of </a:t>
            </a:r>
            <a:r>
              <a:rPr sz="1400" spc="-40" dirty="0">
                <a:latin typeface="Trebuchet MS"/>
                <a:cs typeface="Trebuchet MS"/>
              </a:rPr>
              <a:t>“Ensuring </a:t>
            </a:r>
            <a:r>
              <a:rPr sz="1400" spc="-125" dirty="0">
                <a:latin typeface="Trebuchet MS"/>
                <a:cs typeface="Trebuchet MS"/>
              </a:rPr>
              <a:t>Safety”. </a:t>
            </a:r>
            <a:r>
              <a:rPr sz="1400" spc="-15" dirty="0">
                <a:latin typeface="Trebuchet MS"/>
                <a:cs typeface="Trebuchet MS"/>
              </a:rPr>
              <a:t>Through </a:t>
            </a:r>
            <a:r>
              <a:rPr sz="1400" spc="-25" dirty="0">
                <a:latin typeface="Trebuchet MS"/>
                <a:cs typeface="Trebuchet MS"/>
              </a:rPr>
              <a:t>our </a:t>
            </a:r>
            <a:r>
              <a:rPr sz="1400" spc="-75" dirty="0">
                <a:latin typeface="Trebuchet MS"/>
                <a:cs typeface="Trebuchet MS"/>
              </a:rPr>
              <a:t>expertise, </a:t>
            </a:r>
            <a:r>
              <a:rPr sz="1400" spc="-25" dirty="0">
                <a:latin typeface="Trebuchet MS"/>
                <a:cs typeface="Trebuchet MS"/>
              </a:rPr>
              <a:t>insight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45" dirty="0">
                <a:latin typeface="Trebuchet MS"/>
                <a:cs typeface="Trebuchet MS"/>
              </a:rPr>
              <a:t>technology,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40" dirty="0">
                <a:latin typeface="Trebuchet MS"/>
                <a:cs typeface="Trebuchet MS"/>
              </a:rPr>
              <a:t>RoyalShield network </a:t>
            </a:r>
            <a:r>
              <a:rPr sz="1400" spc="-30" dirty="0">
                <a:latin typeface="Trebuchet MS"/>
                <a:cs typeface="Trebuchet MS"/>
              </a:rPr>
              <a:t>empowers </a:t>
            </a:r>
            <a:r>
              <a:rPr sz="1400" spc="-50" dirty="0">
                <a:latin typeface="Trebuchet MS"/>
                <a:cs typeface="Trebuchet MS"/>
              </a:rPr>
              <a:t>protectors </a:t>
            </a:r>
            <a:r>
              <a:rPr sz="1400" spc="5" dirty="0">
                <a:latin typeface="Trebuchet MS"/>
                <a:cs typeface="Trebuchet MS"/>
              </a:rPr>
              <a:t>who </a:t>
            </a:r>
            <a:r>
              <a:rPr sz="1400" spc="-45" dirty="0">
                <a:latin typeface="Trebuchet MS"/>
                <a:cs typeface="Trebuchet MS"/>
              </a:rPr>
              <a:t>make </a:t>
            </a:r>
            <a:r>
              <a:rPr sz="1400" spc="-25" dirty="0">
                <a:latin typeface="Trebuchet MS"/>
                <a:cs typeface="Trebuchet MS"/>
              </a:rPr>
              <a:t>our  </a:t>
            </a:r>
            <a:r>
              <a:rPr sz="1400" spc="-35" dirty="0">
                <a:latin typeface="Trebuchet MS"/>
                <a:cs typeface="Trebuchet MS"/>
              </a:rPr>
              <a:t>world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advance.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93079" y="316687"/>
            <a:ext cx="4343450" cy="2980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07901" y="6708624"/>
            <a:ext cx="167640" cy="239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3974" y="5293939"/>
            <a:ext cx="1458595" cy="2266315"/>
            <a:chOff x="9233974" y="5293939"/>
            <a:chExt cx="1458595" cy="2266315"/>
          </a:xfrm>
        </p:grpSpPr>
        <p:sp>
          <p:nvSpPr>
            <p:cNvPr id="3" name="object 3"/>
            <p:cNvSpPr/>
            <p:nvPr/>
          </p:nvSpPr>
          <p:spPr>
            <a:xfrm>
              <a:off x="9375470" y="5636552"/>
              <a:ext cx="1316990" cy="1924050"/>
            </a:xfrm>
            <a:custGeom>
              <a:avLst/>
              <a:gdLst/>
              <a:ahLst/>
              <a:cxnLst/>
              <a:rect l="l" t="t" r="r" b="b"/>
              <a:pathLst>
                <a:path w="1316990" h="1924050">
                  <a:moveTo>
                    <a:pt x="1316532" y="0"/>
                  </a:moveTo>
                  <a:lnTo>
                    <a:pt x="0" y="1923503"/>
                  </a:lnTo>
                  <a:lnTo>
                    <a:pt x="1316532" y="1923503"/>
                  </a:lnTo>
                  <a:lnTo>
                    <a:pt x="1316532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3967" y="5293944"/>
              <a:ext cx="1458595" cy="2266315"/>
            </a:xfrm>
            <a:custGeom>
              <a:avLst/>
              <a:gdLst/>
              <a:ahLst/>
              <a:cxnLst/>
              <a:rect l="l" t="t" r="r" b="b"/>
              <a:pathLst>
                <a:path w="1458595" h="2266315">
                  <a:moveTo>
                    <a:pt x="1458023" y="0"/>
                  </a:moveTo>
                  <a:lnTo>
                    <a:pt x="30314" y="2035429"/>
                  </a:lnTo>
                  <a:lnTo>
                    <a:pt x="162217" y="2034832"/>
                  </a:lnTo>
                  <a:lnTo>
                    <a:pt x="0" y="2266111"/>
                  </a:lnTo>
                  <a:lnTo>
                    <a:pt x="803821" y="2266111"/>
                  </a:lnTo>
                  <a:lnTo>
                    <a:pt x="1458023" y="1333474"/>
                  </a:lnTo>
                  <a:lnTo>
                    <a:pt x="1458023" y="1145997"/>
                  </a:lnTo>
                  <a:lnTo>
                    <a:pt x="1458023" y="384009"/>
                  </a:lnTo>
                  <a:lnTo>
                    <a:pt x="1458023" y="0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96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123" y="6983955"/>
            <a:ext cx="920843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0467" y="979106"/>
            <a:ext cx="781050" cy="273050"/>
          </a:xfrm>
          <a:custGeom>
            <a:avLst/>
            <a:gdLst/>
            <a:ahLst/>
            <a:cxnLst/>
            <a:rect l="l" t="t" r="r" b="b"/>
            <a:pathLst>
              <a:path w="781050" h="273050">
                <a:moveTo>
                  <a:pt x="644525" y="0"/>
                </a:moveTo>
                <a:lnTo>
                  <a:pt x="136525" y="0"/>
                </a:lnTo>
                <a:lnTo>
                  <a:pt x="93367" y="6960"/>
                </a:lnTo>
                <a:lnTo>
                  <a:pt x="55889" y="26341"/>
                </a:lnTo>
                <a:lnTo>
                  <a:pt x="26337" y="55895"/>
                </a:lnTo>
                <a:lnTo>
                  <a:pt x="6958" y="93372"/>
                </a:lnTo>
                <a:lnTo>
                  <a:pt x="0" y="136524"/>
                </a:lnTo>
                <a:lnTo>
                  <a:pt x="6958" y="179677"/>
                </a:lnTo>
                <a:lnTo>
                  <a:pt x="26337" y="217154"/>
                </a:lnTo>
                <a:lnTo>
                  <a:pt x="55889" y="246708"/>
                </a:lnTo>
                <a:lnTo>
                  <a:pt x="93367" y="266089"/>
                </a:lnTo>
                <a:lnTo>
                  <a:pt x="136525" y="273049"/>
                </a:lnTo>
                <a:lnTo>
                  <a:pt x="644525" y="273049"/>
                </a:lnTo>
                <a:lnTo>
                  <a:pt x="687682" y="266089"/>
                </a:lnTo>
                <a:lnTo>
                  <a:pt x="725160" y="246708"/>
                </a:lnTo>
                <a:lnTo>
                  <a:pt x="754712" y="217154"/>
                </a:lnTo>
                <a:lnTo>
                  <a:pt x="774091" y="179677"/>
                </a:lnTo>
                <a:lnTo>
                  <a:pt x="781050" y="136524"/>
                </a:lnTo>
                <a:lnTo>
                  <a:pt x="774091" y="93372"/>
                </a:lnTo>
                <a:lnTo>
                  <a:pt x="754712" y="55895"/>
                </a:lnTo>
                <a:lnTo>
                  <a:pt x="725160" y="26341"/>
                </a:lnTo>
                <a:lnTo>
                  <a:pt x="687682" y="6960"/>
                </a:lnTo>
                <a:lnTo>
                  <a:pt x="644525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9864" y="276745"/>
            <a:ext cx="3961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C1F26"/>
                </a:solidFill>
                <a:latin typeface="Trebuchet MS"/>
                <a:cs typeface="Trebuchet MS"/>
              </a:rPr>
              <a:t>Innovative</a:t>
            </a:r>
            <a:r>
              <a:rPr sz="1800" b="1" spc="-265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DC1F26"/>
                </a:solidFill>
                <a:latin typeface="Trebuchet MS"/>
                <a:cs typeface="Trebuchet MS"/>
              </a:rPr>
              <a:t>Technology</a:t>
            </a:r>
            <a:r>
              <a:rPr sz="1800" b="1" spc="-190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b="1" spc="235" dirty="0">
                <a:solidFill>
                  <a:srgbClr val="DC1F26"/>
                </a:solidFill>
                <a:latin typeface="Trebuchet MS"/>
                <a:cs typeface="Trebuchet MS"/>
              </a:rPr>
              <a:t>–</a:t>
            </a:r>
            <a:r>
              <a:rPr sz="1800" b="1" spc="-195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Smart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2923" y="979576"/>
            <a:ext cx="596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H.265+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23796" y="897039"/>
            <a:ext cx="965200" cy="273050"/>
          </a:xfrm>
          <a:custGeom>
            <a:avLst/>
            <a:gdLst/>
            <a:ahLst/>
            <a:cxnLst/>
            <a:rect l="l" t="t" r="r" b="b"/>
            <a:pathLst>
              <a:path w="965200" h="273050">
                <a:moveTo>
                  <a:pt x="796061" y="0"/>
                </a:moveTo>
                <a:lnTo>
                  <a:pt x="168617" y="0"/>
                </a:lnTo>
                <a:lnTo>
                  <a:pt x="115324" y="6960"/>
                </a:lnTo>
                <a:lnTo>
                  <a:pt x="69038" y="26341"/>
                </a:lnTo>
                <a:lnTo>
                  <a:pt x="32535" y="55895"/>
                </a:lnTo>
                <a:lnTo>
                  <a:pt x="8597" y="93372"/>
                </a:lnTo>
                <a:lnTo>
                  <a:pt x="0" y="136525"/>
                </a:lnTo>
                <a:lnTo>
                  <a:pt x="8597" y="179677"/>
                </a:lnTo>
                <a:lnTo>
                  <a:pt x="32535" y="217154"/>
                </a:lnTo>
                <a:lnTo>
                  <a:pt x="69038" y="246708"/>
                </a:lnTo>
                <a:lnTo>
                  <a:pt x="115324" y="266089"/>
                </a:lnTo>
                <a:lnTo>
                  <a:pt x="168617" y="273050"/>
                </a:lnTo>
                <a:lnTo>
                  <a:pt x="796061" y="273050"/>
                </a:lnTo>
                <a:lnTo>
                  <a:pt x="849365" y="266089"/>
                </a:lnTo>
                <a:lnTo>
                  <a:pt x="895656" y="246708"/>
                </a:lnTo>
                <a:lnTo>
                  <a:pt x="932158" y="217154"/>
                </a:lnTo>
                <a:lnTo>
                  <a:pt x="956096" y="179677"/>
                </a:lnTo>
                <a:lnTo>
                  <a:pt x="964692" y="136525"/>
                </a:lnTo>
                <a:lnTo>
                  <a:pt x="956096" y="93372"/>
                </a:lnTo>
                <a:lnTo>
                  <a:pt x="932158" y="55895"/>
                </a:lnTo>
                <a:lnTo>
                  <a:pt x="895656" y="26341"/>
                </a:lnTo>
                <a:lnTo>
                  <a:pt x="849365" y="6960"/>
                </a:lnTo>
                <a:lnTo>
                  <a:pt x="796061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85594" y="897509"/>
            <a:ext cx="509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114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4560" y="3868356"/>
            <a:ext cx="965200" cy="273050"/>
          </a:xfrm>
          <a:custGeom>
            <a:avLst/>
            <a:gdLst/>
            <a:ahLst/>
            <a:cxnLst/>
            <a:rect l="l" t="t" r="r" b="b"/>
            <a:pathLst>
              <a:path w="965200" h="273050">
                <a:moveTo>
                  <a:pt x="796074" y="0"/>
                </a:moveTo>
                <a:lnTo>
                  <a:pt x="168617" y="0"/>
                </a:lnTo>
                <a:lnTo>
                  <a:pt x="115324" y="6960"/>
                </a:lnTo>
                <a:lnTo>
                  <a:pt x="69038" y="26341"/>
                </a:lnTo>
                <a:lnTo>
                  <a:pt x="32535" y="55895"/>
                </a:lnTo>
                <a:lnTo>
                  <a:pt x="8597" y="93372"/>
                </a:lnTo>
                <a:lnTo>
                  <a:pt x="0" y="136525"/>
                </a:lnTo>
                <a:lnTo>
                  <a:pt x="8597" y="179677"/>
                </a:lnTo>
                <a:lnTo>
                  <a:pt x="32535" y="217154"/>
                </a:lnTo>
                <a:lnTo>
                  <a:pt x="69038" y="246708"/>
                </a:lnTo>
                <a:lnTo>
                  <a:pt x="115324" y="266089"/>
                </a:lnTo>
                <a:lnTo>
                  <a:pt x="168617" y="273050"/>
                </a:lnTo>
                <a:lnTo>
                  <a:pt x="796074" y="273050"/>
                </a:lnTo>
                <a:lnTo>
                  <a:pt x="849378" y="266089"/>
                </a:lnTo>
                <a:lnTo>
                  <a:pt x="895669" y="246708"/>
                </a:lnTo>
                <a:lnTo>
                  <a:pt x="932171" y="217154"/>
                </a:lnTo>
                <a:lnTo>
                  <a:pt x="956108" y="179677"/>
                </a:lnTo>
                <a:lnTo>
                  <a:pt x="964704" y="136525"/>
                </a:lnTo>
                <a:lnTo>
                  <a:pt x="956108" y="93372"/>
                </a:lnTo>
                <a:lnTo>
                  <a:pt x="932171" y="55895"/>
                </a:lnTo>
                <a:lnTo>
                  <a:pt x="895669" y="26341"/>
                </a:lnTo>
                <a:lnTo>
                  <a:pt x="849378" y="6960"/>
                </a:lnTo>
                <a:lnTo>
                  <a:pt x="796074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9939" y="3868826"/>
            <a:ext cx="2336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4K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60895" y="3868356"/>
            <a:ext cx="965200" cy="273050"/>
          </a:xfrm>
          <a:custGeom>
            <a:avLst/>
            <a:gdLst/>
            <a:ahLst/>
            <a:cxnLst/>
            <a:rect l="l" t="t" r="r" b="b"/>
            <a:pathLst>
              <a:path w="965200" h="273050">
                <a:moveTo>
                  <a:pt x="796074" y="0"/>
                </a:moveTo>
                <a:lnTo>
                  <a:pt x="168630" y="0"/>
                </a:lnTo>
                <a:lnTo>
                  <a:pt x="115331" y="6960"/>
                </a:lnTo>
                <a:lnTo>
                  <a:pt x="69040" y="26341"/>
                </a:lnTo>
                <a:lnTo>
                  <a:pt x="32536" y="55895"/>
                </a:lnTo>
                <a:lnTo>
                  <a:pt x="8597" y="93372"/>
                </a:lnTo>
                <a:lnTo>
                  <a:pt x="0" y="136525"/>
                </a:lnTo>
                <a:lnTo>
                  <a:pt x="8597" y="179677"/>
                </a:lnTo>
                <a:lnTo>
                  <a:pt x="32536" y="217154"/>
                </a:lnTo>
                <a:lnTo>
                  <a:pt x="69040" y="246708"/>
                </a:lnTo>
                <a:lnTo>
                  <a:pt x="115331" y="266089"/>
                </a:lnTo>
                <a:lnTo>
                  <a:pt x="168630" y="273050"/>
                </a:lnTo>
                <a:lnTo>
                  <a:pt x="796074" y="273050"/>
                </a:lnTo>
                <a:lnTo>
                  <a:pt x="849376" y="266089"/>
                </a:lnTo>
                <a:lnTo>
                  <a:pt x="895664" y="246708"/>
                </a:lnTo>
                <a:lnTo>
                  <a:pt x="932163" y="217154"/>
                </a:lnTo>
                <a:lnTo>
                  <a:pt x="956097" y="179677"/>
                </a:lnTo>
                <a:lnTo>
                  <a:pt x="964692" y="136525"/>
                </a:lnTo>
                <a:lnTo>
                  <a:pt x="956097" y="93372"/>
                </a:lnTo>
                <a:lnTo>
                  <a:pt x="932163" y="55895"/>
                </a:lnTo>
                <a:lnTo>
                  <a:pt x="895664" y="26341"/>
                </a:lnTo>
                <a:lnTo>
                  <a:pt x="849376" y="6960"/>
                </a:lnTo>
                <a:lnTo>
                  <a:pt x="796074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26273" y="3868826"/>
            <a:ext cx="331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LC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0141" y="3106953"/>
            <a:ext cx="452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Trebuchet MS"/>
                <a:cs typeface="Trebuchet MS"/>
              </a:rPr>
              <a:t>H.264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8059" y="6008827"/>
            <a:ext cx="485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rebuchet MS"/>
                <a:cs typeface="Trebuchet MS"/>
              </a:rPr>
              <a:t>1080P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6423" y="6008827"/>
            <a:ext cx="213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4K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5249" y="3106953"/>
            <a:ext cx="452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Trebuchet MS"/>
                <a:cs typeface="Trebuchet MS"/>
              </a:rPr>
              <a:t>H.265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880" y="1391856"/>
            <a:ext cx="5653405" cy="1700530"/>
            <a:chOff x="286880" y="1391856"/>
            <a:chExt cx="5653405" cy="1700530"/>
          </a:xfrm>
        </p:grpSpPr>
        <p:sp>
          <p:nvSpPr>
            <p:cNvPr id="21" name="object 21"/>
            <p:cNvSpPr/>
            <p:nvPr/>
          </p:nvSpPr>
          <p:spPr>
            <a:xfrm>
              <a:off x="3114814" y="1391882"/>
              <a:ext cx="2768041" cy="1669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1961" y="1610703"/>
              <a:ext cx="1234232" cy="1450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0778" y="1592377"/>
              <a:ext cx="1270635" cy="1480820"/>
            </a:xfrm>
            <a:custGeom>
              <a:avLst/>
              <a:gdLst/>
              <a:ahLst/>
              <a:cxnLst/>
              <a:rect l="l" t="t" r="r" b="b"/>
              <a:pathLst>
                <a:path w="1270635" h="1480820">
                  <a:moveTo>
                    <a:pt x="0" y="0"/>
                  </a:moveTo>
                  <a:lnTo>
                    <a:pt x="1270177" y="0"/>
                  </a:lnTo>
                  <a:lnTo>
                    <a:pt x="1270177" y="1480464"/>
                  </a:lnTo>
                  <a:lnTo>
                    <a:pt x="0" y="1480464"/>
                  </a:lnTo>
                  <a:lnTo>
                    <a:pt x="0" y="0"/>
                  </a:lnTo>
                  <a:close/>
                </a:path>
              </a:pathLst>
            </a:custGeom>
            <a:ln w="38163">
              <a:solidFill>
                <a:srgbClr val="F6EB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43794" y="2128939"/>
              <a:ext cx="395605" cy="516890"/>
            </a:xfrm>
            <a:custGeom>
              <a:avLst/>
              <a:gdLst/>
              <a:ahLst/>
              <a:cxnLst/>
              <a:rect l="l" t="t" r="r" b="b"/>
              <a:pathLst>
                <a:path w="395604" h="516889">
                  <a:moveTo>
                    <a:pt x="0" y="0"/>
                  </a:moveTo>
                  <a:lnTo>
                    <a:pt x="395427" y="0"/>
                  </a:lnTo>
                  <a:lnTo>
                    <a:pt x="395427" y="516661"/>
                  </a:lnTo>
                  <a:lnTo>
                    <a:pt x="0" y="516661"/>
                  </a:lnTo>
                  <a:lnTo>
                    <a:pt x="0" y="0"/>
                  </a:lnTo>
                  <a:close/>
                </a:path>
              </a:pathLst>
            </a:custGeom>
            <a:ln w="12738">
              <a:solidFill>
                <a:srgbClr val="F6EB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6880" y="1391856"/>
              <a:ext cx="2815958" cy="1659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4215" y="1580858"/>
              <a:ext cx="1222249" cy="14307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3006" y="1562583"/>
              <a:ext cx="1258570" cy="1461135"/>
            </a:xfrm>
            <a:custGeom>
              <a:avLst/>
              <a:gdLst/>
              <a:ahLst/>
              <a:cxnLst/>
              <a:rect l="l" t="t" r="r" b="b"/>
              <a:pathLst>
                <a:path w="1258570" h="1461135">
                  <a:moveTo>
                    <a:pt x="0" y="0"/>
                  </a:moveTo>
                  <a:lnTo>
                    <a:pt x="1258189" y="0"/>
                  </a:lnTo>
                  <a:lnTo>
                    <a:pt x="1258189" y="1460601"/>
                  </a:lnTo>
                  <a:lnTo>
                    <a:pt x="0" y="1460601"/>
                  </a:lnTo>
                  <a:lnTo>
                    <a:pt x="0" y="0"/>
                  </a:lnTo>
                  <a:close/>
                </a:path>
              </a:pathLst>
            </a:custGeom>
            <a:ln w="38163">
              <a:solidFill>
                <a:srgbClr val="F6EB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5671" y="2128939"/>
              <a:ext cx="383540" cy="516890"/>
            </a:xfrm>
            <a:custGeom>
              <a:avLst/>
              <a:gdLst/>
              <a:ahLst/>
              <a:cxnLst/>
              <a:rect l="l" t="t" r="r" b="b"/>
              <a:pathLst>
                <a:path w="383540" h="516889">
                  <a:moveTo>
                    <a:pt x="0" y="0"/>
                  </a:moveTo>
                  <a:lnTo>
                    <a:pt x="383451" y="0"/>
                  </a:lnTo>
                  <a:lnTo>
                    <a:pt x="383451" y="516661"/>
                  </a:lnTo>
                  <a:lnTo>
                    <a:pt x="0" y="516661"/>
                  </a:lnTo>
                  <a:lnTo>
                    <a:pt x="0" y="0"/>
                  </a:lnTo>
                  <a:close/>
                </a:path>
              </a:pathLst>
            </a:custGeom>
            <a:ln w="12738">
              <a:solidFill>
                <a:srgbClr val="F6EB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9346" y="1433777"/>
              <a:ext cx="382181" cy="1273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03550" y="1427401"/>
              <a:ext cx="382168" cy="1273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121857" y="1490891"/>
            <a:ext cx="4319270" cy="1590675"/>
            <a:chOff x="6121857" y="1490891"/>
            <a:chExt cx="4319270" cy="1590675"/>
          </a:xfrm>
        </p:grpSpPr>
        <p:sp>
          <p:nvSpPr>
            <p:cNvPr id="32" name="object 32"/>
            <p:cNvSpPr/>
            <p:nvPr/>
          </p:nvSpPr>
          <p:spPr>
            <a:xfrm>
              <a:off x="6121857" y="1490891"/>
              <a:ext cx="2141880" cy="15904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01825" y="1490891"/>
              <a:ext cx="2138832" cy="15904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13610" y="1512984"/>
              <a:ext cx="307174" cy="1000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69963" y="4325239"/>
            <a:ext cx="4568190" cy="1683385"/>
            <a:chOff x="269963" y="4325239"/>
            <a:chExt cx="4568190" cy="1683385"/>
          </a:xfrm>
        </p:grpSpPr>
        <p:sp>
          <p:nvSpPr>
            <p:cNvPr id="36" name="object 36"/>
            <p:cNvSpPr/>
            <p:nvPr/>
          </p:nvSpPr>
          <p:spPr>
            <a:xfrm>
              <a:off x="2565018" y="4325239"/>
              <a:ext cx="2272512" cy="1666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963" y="4344708"/>
              <a:ext cx="2285349" cy="16637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5397931" y="4322102"/>
            <a:ext cx="4407928" cy="16674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20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50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897" y="276745"/>
            <a:ext cx="379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C1F26"/>
                </a:solidFill>
                <a:latin typeface="Trebuchet MS"/>
                <a:cs typeface="Trebuchet MS"/>
              </a:rPr>
              <a:t>Innovative</a:t>
            </a:r>
            <a:r>
              <a:rPr sz="1800" b="1" spc="-265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DC1F26"/>
                </a:solidFill>
                <a:latin typeface="Trebuchet MS"/>
                <a:cs typeface="Trebuchet MS"/>
              </a:rPr>
              <a:t>Technology</a:t>
            </a:r>
            <a:r>
              <a:rPr sz="1800" b="1" spc="-190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b="1" spc="235" dirty="0">
                <a:solidFill>
                  <a:srgbClr val="DC1F26"/>
                </a:solidFill>
                <a:latin typeface="Trebuchet MS"/>
                <a:cs typeface="Trebuchet MS"/>
              </a:rPr>
              <a:t>–</a:t>
            </a:r>
            <a:r>
              <a:rPr sz="1800" b="1" spc="-195" dirty="0">
                <a:solidFill>
                  <a:srgbClr val="DC1F2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NVR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497" y="1652232"/>
            <a:ext cx="3341370" cy="33775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15" dirty="0">
                <a:solidFill>
                  <a:srgbClr val="231F20"/>
                </a:solidFill>
                <a:latin typeface="Trebuchet MS"/>
                <a:cs typeface="Trebuchet MS"/>
              </a:rPr>
              <a:t>Plug </a:t>
            </a:r>
            <a:r>
              <a:rPr sz="1800" spc="-185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1800" spc="-3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231F20"/>
                </a:solidFill>
                <a:latin typeface="Trebuchet MS"/>
                <a:cs typeface="Trebuchet MS"/>
              </a:rPr>
              <a:t>Play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8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31F20"/>
                </a:solidFill>
                <a:latin typeface="Trebuchet MS"/>
                <a:cs typeface="Trebuchet MS"/>
              </a:rPr>
              <a:t>HDD</a:t>
            </a:r>
            <a:r>
              <a:rPr sz="18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sz="18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231F20"/>
                </a:solidFill>
                <a:latin typeface="Trebuchet MS"/>
                <a:cs typeface="Trebuchet MS"/>
              </a:rPr>
              <a:t>Up</a:t>
            </a:r>
            <a:r>
              <a:rPr sz="18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8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31F20"/>
                </a:solidFill>
                <a:latin typeface="Trebuchet MS"/>
                <a:cs typeface="Trebuchet MS"/>
              </a:rPr>
              <a:t>10TB</a:t>
            </a:r>
            <a:r>
              <a:rPr sz="18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31F20"/>
                </a:solidFill>
                <a:latin typeface="Trebuchet MS"/>
                <a:cs typeface="Trebuchet MS"/>
              </a:rPr>
              <a:t>Each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5" dirty="0">
                <a:solidFill>
                  <a:srgbClr val="231F20"/>
                </a:solidFill>
                <a:latin typeface="Trebuchet MS"/>
                <a:cs typeface="Trebuchet MS"/>
              </a:rPr>
              <a:t>RAID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50" dirty="0">
                <a:solidFill>
                  <a:srgbClr val="231F20"/>
                </a:solidFill>
                <a:latin typeface="Trebuchet MS"/>
                <a:cs typeface="Trebuchet MS"/>
              </a:rPr>
              <a:t>Inbuilt</a:t>
            </a:r>
            <a:r>
              <a:rPr sz="18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31F20"/>
                </a:solidFill>
                <a:latin typeface="Trebuchet MS"/>
                <a:cs typeface="Trebuchet MS"/>
              </a:rPr>
              <a:t>PoE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70" dirty="0">
                <a:solidFill>
                  <a:srgbClr val="231F20"/>
                </a:solidFill>
                <a:latin typeface="Trebuchet MS"/>
                <a:cs typeface="Trebuchet MS"/>
              </a:rPr>
              <a:t>Ethernet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Trebuchet MS"/>
                <a:cs typeface="Trebuchet MS"/>
              </a:rPr>
              <a:t>Audio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31F20"/>
                </a:solidFill>
                <a:latin typeface="Trebuchet MS"/>
                <a:cs typeface="Trebuchet MS"/>
              </a:rPr>
              <a:t>Alarm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20" dirty="0">
                <a:solidFill>
                  <a:srgbClr val="231F20"/>
                </a:solidFill>
                <a:latin typeface="Trebuchet MS"/>
                <a:cs typeface="Trebuchet MS"/>
              </a:rPr>
              <a:t>Dual</a:t>
            </a:r>
            <a:r>
              <a:rPr sz="18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35" dirty="0">
                <a:solidFill>
                  <a:srgbClr val="231F20"/>
                </a:solidFill>
                <a:latin typeface="Trebuchet MS"/>
                <a:cs typeface="Trebuchet MS"/>
              </a:rPr>
              <a:t>Hot </a:t>
            </a:r>
            <a:r>
              <a:rPr sz="1800" spc="-20" dirty="0">
                <a:solidFill>
                  <a:srgbClr val="231F20"/>
                </a:solidFill>
                <a:latin typeface="Trebuchet MS"/>
                <a:cs typeface="Trebuchet MS"/>
              </a:rPr>
              <a:t>Swap</a:t>
            </a:r>
            <a:r>
              <a:rPr sz="1800" spc="-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31F20"/>
                </a:solidFill>
                <a:latin typeface="Trebuchet MS"/>
                <a:cs typeface="Trebuchet MS"/>
              </a:rPr>
              <a:t>HDD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15" dirty="0">
                <a:solidFill>
                  <a:srgbClr val="231F20"/>
                </a:solidFill>
                <a:latin typeface="Trebuchet MS"/>
                <a:cs typeface="Trebuchet MS"/>
              </a:rPr>
              <a:t>Edge </a:t>
            </a:r>
            <a:r>
              <a:rPr sz="1800" spc="-55" dirty="0">
                <a:solidFill>
                  <a:srgbClr val="231F20"/>
                </a:solidFill>
                <a:latin typeface="Trebuchet MS"/>
                <a:cs typeface="Trebuchet MS"/>
              </a:rPr>
              <a:t>Analytics</a:t>
            </a:r>
            <a:r>
              <a:rPr sz="1800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29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800" spc="-30" dirty="0">
                <a:solidFill>
                  <a:srgbClr val="231F20"/>
                </a:solidFill>
                <a:latin typeface="Trebuchet MS"/>
                <a:cs typeface="Trebuchet MS"/>
              </a:rPr>
              <a:t>Higher </a:t>
            </a:r>
            <a:r>
              <a:rPr sz="1800" spc="-35" dirty="0">
                <a:solidFill>
                  <a:srgbClr val="231F20"/>
                </a:solidFill>
                <a:latin typeface="Trebuchet MS"/>
                <a:cs typeface="Trebuchet MS"/>
              </a:rPr>
              <a:t>Bandwidth </a:t>
            </a:r>
            <a:r>
              <a:rPr sz="1800" spc="-30" dirty="0">
                <a:solidFill>
                  <a:srgbClr val="231F20"/>
                </a:solidFill>
                <a:latin typeface="Trebuchet MS"/>
                <a:cs typeface="Trebuchet MS"/>
              </a:rPr>
              <a:t>Input</a:t>
            </a:r>
            <a:r>
              <a:rPr sz="1800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spc="-330" dirty="0">
                <a:solidFill>
                  <a:srgbClr val="231F20"/>
                </a:solidFill>
                <a:latin typeface="Trebuchet MS"/>
                <a:cs typeface="Trebuchet MS"/>
              </a:rPr>
              <a:t>/ </a:t>
            </a:r>
            <a:r>
              <a:rPr sz="1800" spc="-30" dirty="0">
                <a:solidFill>
                  <a:srgbClr val="231F20"/>
                </a:solidFill>
                <a:latin typeface="Trebuchet MS"/>
                <a:cs typeface="Trebuchet MS"/>
              </a:rPr>
              <a:t>Output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9500" y="1827403"/>
            <a:ext cx="6851916" cy="3270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21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801" y="5293703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01" y="0"/>
                </a:moveTo>
                <a:lnTo>
                  <a:pt x="30302" y="2035683"/>
                </a:lnTo>
                <a:lnTo>
                  <a:pt x="162217" y="2035073"/>
                </a:lnTo>
                <a:lnTo>
                  <a:pt x="0" y="2266353"/>
                </a:lnTo>
                <a:lnTo>
                  <a:pt x="803821" y="2266353"/>
                </a:lnTo>
                <a:lnTo>
                  <a:pt x="1458188" y="1333449"/>
                </a:lnTo>
                <a:lnTo>
                  <a:pt x="1458188" y="1146009"/>
                </a:lnTo>
                <a:lnTo>
                  <a:pt x="1458201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25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47"/>
                </a:lnTo>
                <a:lnTo>
                  <a:pt x="7606880" y="300647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62" y="6983955"/>
            <a:ext cx="920852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897" y="276745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0000"/>
                </a:solidFill>
              </a:rPr>
              <a:t>Successful </a:t>
            </a:r>
            <a:r>
              <a:rPr sz="1800" spc="-35" dirty="0">
                <a:solidFill>
                  <a:srgbClr val="000000"/>
                </a:solidFill>
              </a:rPr>
              <a:t>Case</a:t>
            </a:r>
            <a:r>
              <a:rPr sz="1800" spc="-39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Study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779015" y="3049372"/>
            <a:ext cx="13252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Indian </a:t>
            </a:r>
            <a:r>
              <a:rPr sz="1400" spc="-40" dirty="0">
                <a:latin typeface="Trebuchet MS"/>
                <a:cs typeface="Trebuchet MS"/>
              </a:rPr>
              <a:t>Post</a:t>
            </a:r>
            <a:r>
              <a:rPr sz="1400" spc="-29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Oflce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23" y="5437047"/>
            <a:ext cx="1991360" cy="4165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86435" marR="5080" indent="-674370">
              <a:lnSpc>
                <a:spcPts val="1400"/>
              </a:lnSpc>
              <a:spcBef>
                <a:spcPts val="380"/>
              </a:spcBef>
            </a:pPr>
            <a:r>
              <a:rPr sz="1400" spc="-35" dirty="0">
                <a:latin typeface="Trebuchet MS"/>
                <a:cs typeface="Trebuchet MS"/>
              </a:rPr>
              <a:t>Niine-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Shudh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Plus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Hygiene  </a:t>
            </a:r>
            <a:r>
              <a:rPr sz="1400" spc="-40" dirty="0">
                <a:latin typeface="Trebuchet MS"/>
                <a:cs typeface="Trebuchet MS"/>
              </a:rPr>
              <a:t>Products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773" y="3049372"/>
            <a:ext cx="18535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Trebuchet MS"/>
                <a:cs typeface="Trebuchet MS"/>
              </a:rPr>
              <a:t>ITBP </a:t>
            </a:r>
            <a:r>
              <a:rPr sz="1400" spc="-55" dirty="0">
                <a:latin typeface="Trebuchet MS"/>
                <a:cs typeface="Trebuchet MS"/>
              </a:rPr>
              <a:t>Khanpur, </a:t>
            </a:r>
            <a:r>
              <a:rPr sz="1400" spc="-20" dirty="0">
                <a:latin typeface="Trebuchet MS"/>
                <a:cs typeface="Trebuchet MS"/>
              </a:rPr>
              <a:t>New</a:t>
            </a:r>
            <a:r>
              <a:rPr sz="1400" spc="-29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Delhi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8476" y="5437047"/>
            <a:ext cx="929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Indian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Army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7087" y="5437047"/>
            <a:ext cx="1819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Trebuchet MS"/>
                <a:cs typeface="Trebuchet MS"/>
              </a:rPr>
              <a:t>NTPC </a:t>
            </a:r>
            <a:r>
              <a:rPr sz="1400" spc="-50" dirty="0">
                <a:latin typeface="Trebuchet MS"/>
                <a:cs typeface="Trebuchet MS"/>
              </a:rPr>
              <a:t>Limited</a:t>
            </a:r>
            <a:r>
              <a:rPr sz="1400" spc="-33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Telangana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2841" y="5437047"/>
            <a:ext cx="2422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Trebuchet MS"/>
                <a:cs typeface="Trebuchet MS"/>
              </a:rPr>
              <a:t>Rural </a:t>
            </a:r>
            <a:r>
              <a:rPr sz="1400" spc="-25" dirty="0">
                <a:latin typeface="Trebuchet MS"/>
                <a:cs typeface="Trebuchet MS"/>
              </a:rPr>
              <a:t>Development</a:t>
            </a:r>
            <a:r>
              <a:rPr sz="1400" spc="-2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Maharashtra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4730" y="3074797"/>
            <a:ext cx="1294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Trebuchet MS"/>
                <a:cs typeface="Trebuchet MS"/>
              </a:rPr>
              <a:t>Defence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Building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0572" y="3049372"/>
            <a:ext cx="1426845" cy="4165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50" dirty="0">
                <a:latin typeface="Trebuchet MS"/>
                <a:cs typeface="Trebuchet MS"/>
              </a:rPr>
              <a:t>Corporate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Building  </a:t>
            </a:r>
            <a:r>
              <a:rPr sz="1400" spc="-60" dirty="0">
                <a:latin typeface="Trebuchet MS"/>
                <a:cs typeface="Trebuchet MS"/>
              </a:rPr>
              <a:t>Thermal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Solution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3942" y="781863"/>
            <a:ext cx="2254373" cy="2245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5224" y="779970"/>
            <a:ext cx="2510421" cy="2246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2250" y="780008"/>
            <a:ext cx="2990151" cy="2246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202510" y="779208"/>
            <a:ext cx="2214880" cy="2247900"/>
            <a:chOff x="8202510" y="779208"/>
            <a:chExt cx="2214880" cy="2247900"/>
          </a:xfrm>
        </p:grpSpPr>
        <p:sp>
          <p:nvSpPr>
            <p:cNvPr id="18" name="object 18"/>
            <p:cNvSpPr/>
            <p:nvPr/>
          </p:nvSpPr>
          <p:spPr>
            <a:xfrm>
              <a:off x="8202510" y="779208"/>
              <a:ext cx="2214473" cy="1427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1566" y="1658544"/>
              <a:ext cx="2205418" cy="13683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61818" y="3891889"/>
            <a:ext cx="2322830" cy="1501140"/>
            <a:chOff x="261818" y="3891889"/>
            <a:chExt cx="2322830" cy="1501140"/>
          </a:xfrm>
        </p:grpSpPr>
        <p:sp>
          <p:nvSpPr>
            <p:cNvPr id="21" name="object 21"/>
            <p:cNvSpPr/>
            <p:nvPr/>
          </p:nvSpPr>
          <p:spPr>
            <a:xfrm>
              <a:off x="261818" y="3891889"/>
              <a:ext cx="2322288" cy="15010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637" y="3976891"/>
              <a:ext cx="429336" cy="1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652661" y="3891940"/>
            <a:ext cx="2669768" cy="1501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88140" y="3884536"/>
            <a:ext cx="2280285" cy="1508760"/>
            <a:chOff x="5388140" y="3884536"/>
            <a:chExt cx="2280285" cy="1508760"/>
          </a:xfrm>
        </p:grpSpPr>
        <p:sp>
          <p:nvSpPr>
            <p:cNvPr id="25" name="object 25"/>
            <p:cNvSpPr/>
            <p:nvPr/>
          </p:nvSpPr>
          <p:spPr>
            <a:xfrm>
              <a:off x="5388140" y="3884536"/>
              <a:ext cx="2279675" cy="15083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5330" y="4000674"/>
              <a:ext cx="371886" cy="1998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735392" y="3884562"/>
            <a:ext cx="2681566" cy="1508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22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6" y="5293677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384276"/>
                </a:moveTo>
                <a:lnTo>
                  <a:pt x="1458214" y="0"/>
                </a:lnTo>
                <a:lnTo>
                  <a:pt x="30314" y="2035708"/>
                </a:lnTo>
                <a:lnTo>
                  <a:pt x="162217" y="2035098"/>
                </a:lnTo>
                <a:lnTo>
                  <a:pt x="0" y="2266378"/>
                </a:lnTo>
                <a:lnTo>
                  <a:pt x="803833" y="2266378"/>
                </a:lnTo>
                <a:lnTo>
                  <a:pt x="1458226" y="1333449"/>
                </a:lnTo>
                <a:lnTo>
                  <a:pt x="1458226" y="384276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38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871" y="276745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0000"/>
                </a:solidFill>
              </a:rPr>
              <a:t>Successful </a:t>
            </a:r>
            <a:r>
              <a:rPr sz="1800" spc="-35" dirty="0">
                <a:solidFill>
                  <a:srgbClr val="000000"/>
                </a:solidFill>
              </a:rPr>
              <a:t>Case</a:t>
            </a:r>
            <a:r>
              <a:rPr sz="1800" spc="-39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Study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299740" y="3167901"/>
            <a:ext cx="2593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Trebuchet MS"/>
                <a:cs typeface="Trebuchet MS"/>
              </a:rPr>
              <a:t>Finance </a:t>
            </a:r>
            <a:r>
              <a:rPr sz="1400" spc="-35" dirty="0">
                <a:latin typeface="Trebuchet MS"/>
                <a:cs typeface="Trebuchet MS"/>
              </a:rPr>
              <a:t>Department </a:t>
            </a:r>
            <a:r>
              <a:rPr sz="1400" spc="-70" dirty="0">
                <a:latin typeface="Trebuchet MS"/>
                <a:cs typeface="Trebuchet MS"/>
              </a:rPr>
              <a:t>Uttar</a:t>
            </a:r>
            <a:r>
              <a:rPr sz="1400" spc="-3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Pradesh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274" y="3167901"/>
            <a:ext cx="3029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Employees' </a:t>
            </a:r>
            <a:r>
              <a:rPr sz="1400" spc="-45" dirty="0">
                <a:latin typeface="Trebuchet MS"/>
                <a:cs typeface="Trebuchet MS"/>
              </a:rPr>
              <a:t>Provident </a:t>
            </a:r>
            <a:r>
              <a:rPr sz="1400" spc="-20" dirty="0">
                <a:latin typeface="Trebuchet MS"/>
                <a:cs typeface="Trebuchet MS"/>
              </a:rPr>
              <a:t>Fund</a:t>
            </a:r>
            <a:r>
              <a:rPr sz="1400" spc="-30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Organisation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0419" y="5803074"/>
            <a:ext cx="2332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Home </a:t>
            </a:r>
            <a:r>
              <a:rPr sz="1400" spc="-35" dirty="0">
                <a:latin typeface="Trebuchet MS"/>
                <a:cs typeface="Trebuchet MS"/>
              </a:rPr>
              <a:t>Department</a:t>
            </a:r>
            <a:r>
              <a:rPr sz="1400" spc="-26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Chandigarh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9107" y="5803074"/>
            <a:ext cx="1329690" cy="4165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58445" marR="5080" indent="-246379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latin typeface="Trebuchet MS"/>
                <a:cs typeface="Trebuchet MS"/>
              </a:rPr>
              <a:t>Residents</a:t>
            </a:r>
            <a:r>
              <a:rPr sz="1400" spc="-24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Welfare  </a:t>
            </a:r>
            <a:r>
              <a:rPr sz="1400" spc="-30" dirty="0">
                <a:latin typeface="Trebuchet MS"/>
                <a:cs typeface="Trebuchet MS"/>
              </a:rPr>
              <a:t>Association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5745" y="5803074"/>
            <a:ext cx="2070735" cy="4165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44855" marR="5080" indent="-732790">
              <a:lnSpc>
                <a:spcPts val="1400"/>
              </a:lnSpc>
              <a:spcBef>
                <a:spcPts val="380"/>
              </a:spcBef>
            </a:pPr>
            <a:r>
              <a:rPr sz="1400" spc="-60" dirty="0">
                <a:latin typeface="Trebuchet MS"/>
                <a:cs typeface="Trebuchet MS"/>
              </a:rPr>
              <a:t>Factory </a:t>
            </a:r>
            <a:r>
              <a:rPr sz="1400" spc="-85" dirty="0">
                <a:latin typeface="Trebuchet MS"/>
                <a:cs typeface="Trebuchet MS"/>
              </a:rPr>
              <a:t>- </a:t>
            </a:r>
            <a:r>
              <a:rPr sz="1400" spc="-20" dirty="0">
                <a:latin typeface="Trebuchet MS"/>
                <a:cs typeface="Trebuchet MS"/>
              </a:rPr>
              <a:t>Secom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Fabrication  </a:t>
            </a:r>
            <a:r>
              <a:rPr sz="1400" spc="-40" dirty="0">
                <a:latin typeface="Trebuchet MS"/>
                <a:cs typeface="Trebuchet MS"/>
              </a:rPr>
              <a:t>Haryana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96" y="3167901"/>
            <a:ext cx="3391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Department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School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Education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Literacy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22" y="5803074"/>
            <a:ext cx="1988185" cy="5943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9570" marR="5080" indent="-357505">
              <a:lnSpc>
                <a:spcPts val="1400"/>
              </a:lnSpc>
              <a:spcBef>
                <a:spcPts val="380"/>
              </a:spcBef>
            </a:pPr>
            <a:r>
              <a:rPr sz="1400" spc="-35" dirty="0">
                <a:latin typeface="Trebuchet MS"/>
                <a:cs typeface="Trebuchet MS"/>
              </a:rPr>
              <a:t>Department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24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Agriculture  </a:t>
            </a:r>
            <a:r>
              <a:rPr sz="1400" spc="-35" dirty="0">
                <a:latin typeface="Trebuchet MS"/>
                <a:cs typeface="Trebuchet MS"/>
              </a:rPr>
              <a:t>Cooperation </a:t>
            </a:r>
            <a:r>
              <a:rPr sz="1400" spc="-15" dirty="0">
                <a:latin typeface="Trebuchet MS"/>
                <a:cs typeface="Trebuchet MS"/>
              </a:rPr>
              <a:t>and  </a:t>
            </a:r>
            <a:r>
              <a:rPr sz="1400" spc="-60" dirty="0">
                <a:latin typeface="Trebuchet MS"/>
                <a:cs typeface="Trebuchet MS"/>
              </a:rPr>
              <a:t>Farmers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Welfare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6567" y="778307"/>
            <a:ext cx="2606675" cy="2306320"/>
            <a:chOff x="276567" y="778307"/>
            <a:chExt cx="2606675" cy="2306320"/>
          </a:xfrm>
        </p:grpSpPr>
        <p:sp>
          <p:nvSpPr>
            <p:cNvPr id="14" name="object 14"/>
            <p:cNvSpPr/>
            <p:nvPr/>
          </p:nvSpPr>
          <p:spPr>
            <a:xfrm>
              <a:off x="276567" y="778307"/>
              <a:ext cx="2606675" cy="2306320"/>
            </a:xfrm>
            <a:custGeom>
              <a:avLst/>
              <a:gdLst/>
              <a:ahLst/>
              <a:cxnLst/>
              <a:rect l="l" t="t" r="r" b="b"/>
              <a:pathLst>
                <a:path w="2606675" h="2306320">
                  <a:moveTo>
                    <a:pt x="2606548" y="0"/>
                  </a:moveTo>
                  <a:lnTo>
                    <a:pt x="0" y="0"/>
                  </a:lnTo>
                  <a:lnTo>
                    <a:pt x="0" y="2306218"/>
                  </a:lnTo>
                  <a:lnTo>
                    <a:pt x="2606548" y="2306218"/>
                  </a:lnTo>
                  <a:lnTo>
                    <a:pt x="2606548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170" y="832421"/>
              <a:ext cx="2377465" cy="22195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98571" y="778256"/>
            <a:ext cx="3520732" cy="2306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9541" y="778370"/>
            <a:ext cx="3459314" cy="2306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81698" y="3884612"/>
            <a:ext cx="1951989" cy="1878330"/>
            <a:chOff x="281698" y="3884612"/>
            <a:chExt cx="1951989" cy="1878330"/>
          </a:xfrm>
        </p:grpSpPr>
        <p:sp>
          <p:nvSpPr>
            <p:cNvPr id="19" name="object 19"/>
            <p:cNvSpPr/>
            <p:nvPr/>
          </p:nvSpPr>
          <p:spPr>
            <a:xfrm>
              <a:off x="281698" y="3884612"/>
              <a:ext cx="1951888" cy="18780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324" y="3924583"/>
              <a:ext cx="1358963" cy="5140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457957" y="3895547"/>
            <a:ext cx="2478112" cy="1856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8727" y="3895496"/>
            <a:ext cx="1847926" cy="1856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2080" y="4030955"/>
            <a:ext cx="2815844" cy="1585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23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6" y="5293677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384276"/>
                </a:moveTo>
                <a:lnTo>
                  <a:pt x="1458214" y="0"/>
                </a:lnTo>
                <a:lnTo>
                  <a:pt x="30314" y="2035708"/>
                </a:lnTo>
                <a:lnTo>
                  <a:pt x="162217" y="2035098"/>
                </a:lnTo>
                <a:lnTo>
                  <a:pt x="0" y="2266378"/>
                </a:lnTo>
                <a:lnTo>
                  <a:pt x="803833" y="2266378"/>
                </a:lnTo>
                <a:lnTo>
                  <a:pt x="1458226" y="1333449"/>
                </a:lnTo>
                <a:lnTo>
                  <a:pt x="1458226" y="384276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38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871" y="276745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0000"/>
                </a:solidFill>
              </a:rPr>
              <a:t>Successful </a:t>
            </a:r>
            <a:r>
              <a:rPr sz="1800" spc="-35" dirty="0">
                <a:solidFill>
                  <a:srgbClr val="000000"/>
                </a:solidFill>
              </a:rPr>
              <a:t>Case</a:t>
            </a:r>
            <a:r>
              <a:rPr sz="1800" spc="-39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Study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299740" y="3167901"/>
            <a:ext cx="2593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400" spc="-50" dirty="0" smtClean="0">
                <a:latin typeface="Trebuchet MS"/>
                <a:cs typeface="Trebuchet MS"/>
              </a:rPr>
              <a:t>NCL </a:t>
            </a:r>
            <a:r>
              <a:rPr lang="en-IN" sz="1400" spc="-50" dirty="0" err="1" smtClean="0">
                <a:latin typeface="Trebuchet MS"/>
                <a:cs typeface="Trebuchet MS"/>
              </a:rPr>
              <a:t>Singrauli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8715" y="2257425"/>
            <a:ext cx="3029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400" dirty="0"/>
              <a:t>Department of Atomic </a:t>
            </a:r>
            <a:r>
              <a:rPr lang="en-IN" sz="1400" dirty="0" smtClean="0"/>
              <a:t>Energy, Karnataka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0136" y="6143957"/>
            <a:ext cx="23329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400" spc="-15" dirty="0" smtClean="0">
                <a:latin typeface="Trebuchet MS"/>
                <a:cs typeface="Trebuchet MS"/>
              </a:rPr>
              <a:t>IOCL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1300" y="6103332"/>
            <a:ext cx="33915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400" dirty="0"/>
              <a:t>Indian Air Force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23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027" name="Picture 3" descr="C:\Users\Admin\Desktop\img\NCL-J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8" y="778370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img\Department of Atomic Energy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286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img\Indian Air For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74" y="3416171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img\Indian Railway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5" y="3901400"/>
            <a:ext cx="1901674" cy="19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2938" y="6041834"/>
            <a:ext cx="16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Indian Railways</a:t>
            </a:r>
            <a:endParaRPr lang="en-IN" dirty="0"/>
          </a:p>
        </p:txBody>
      </p:sp>
      <p:pic>
        <p:nvPicPr>
          <p:cNvPr id="1032" name="Picture 8" descr="C:\Users\Admin\Desktop\img\ioc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359146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76791" y="2855139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BSF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66675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802" y="5293716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01" y="384238"/>
                </a:moveTo>
                <a:lnTo>
                  <a:pt x="1458188" y="0"/>
                </a:lnTo>
                <a:lnTo>
                  <a:pt x="30314" y="2035670"/>
                </a:lnTo>
                <a:lnTo>
                  <a:pt x="162217" y="2035060"/>
                </a:lnTo>
                <a:lnTo>
                  <a:pt x="0" y="2266340"/>
                </a:lnTo>
                <a:lnTo>
                  <a:pt x="803833" y="2266340"/>
                </a:lnTo>
                <a:lnTo>
                  <a:pt x="1458201" y="1333449"/>
                </a:lnTo>
                <a:lnTo>
                  <a:pt x="1458201" y="384238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93" y="0"/>
                </a:moveTo>
                <a:lnTo>
                  <a:pt x="0" y="0"/>
                </a:lnTo>
                <a:lnTo>
                  <a:pt x="0" y="300659"/>
                </a:lnTo>
                <a:lnTo>
                  <a:pt x="7606893" y="300659"/>
                </a:lnTo>
                <a:lnTo>
                  <a:pt x="7606893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62" y="6983955"/>
            <a:ext cx="920852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3301" y="6700089"/>
            <a:ext cx="2082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904" y="279253"/>
            <a:ext cx="1903730" cy="5543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spc="-55" dirty="0">
                <a:solidFill>
                  <a:srgbClr val="000000"/>
                </a:solidFill>
              </a:rPr>
              <a:t>Vertical</a:t>
            </a:r>
            <a:r>
              <a:rPr sz="1800" spc="-20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Solutions</a:t>
            </a:r>
            <a:endParaRPr sz="1800"/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spc="-5" dirty="0">
                <a:solidFill>
                  <a:srgbClr val="000000"/>
                </a:solidFill>
              </a:rPr>
              <a:t>Solutions </a:t>
            </a:r>
            <a:r>
              <a:rPr sz="1400" spc="-85" dirty="0">
                <a:solidFill>
                  <a:srgbClr val="000000"/>
                </a:solidFill>
              </a:rPr>
              <a:t>/</a:t>
            </a:r>
            <a:r>
              <a:rPr sz="1400" spc="-335" dirty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Applications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6911682" y="1309319"/>
            <a:ext cx="3272154" cy="483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85" dirty="0">
                <a:latin typeface="Trebuchet MS"/>
                <a:cs typeface="Trebuchet MS"/>
              </a:rPr>
              <a:t>Retails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20" dirty="0">
                <a:latin typeface="Trebuchet MS"/>
                <a:cs typeface="Trebuchet MS"/>
              </a:rPr>
              <a:t>Banking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30" dirty="0">
                <a:latin typeface="Trebuchet MS"/>
                <a:cs typeface="Trebuchet MS"/>
              </a:rPr>
              <a:t>Road</a:t>
            </a:r>
            <a:r>
              <a:rPr sz="1800" spc="-24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Transport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30" dirty="0">
                <a:latin typeface="Trebuchet MS"/>
                <a:cs typeface="Trebuchet MS"/>
              </a:rPr>
              <a:t>PPOG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65" dirty="0">
                <a:latin typeface="Trebuchet MS"/>
                <a:cs typeface="Trebuchet MS"/>
              </a:rPr>
              <a:t>Enterprises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27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Commercial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45" dirty="0">
                <a:latin typeface="Trebuchet MS"/>
                <a:cs typeface="Trebuchet MS"/>
              </a:rPr>
              <a:t>Airports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55" dirty="0">
                <a:latin typeface="Trebuchet MS"/>
                <a:cs typeface="Trebuchet MS"/>
              </a:rPr>
              <a:t>Hotels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28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Hospitality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30" dirty="0">
                <a:latin typeface="Trebuchet MS"/>
                <a:cs typeface="Trebuchet MS"/>
              </a:rPr>
              <a:t>Manufacturing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75" dirty="0">
                <a:latin typeface="Trebuchet MS"/>
                <a:cs typeface="Trebuchet MS"/>
              </a:rPr>
              <a:t>Police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Judiciary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50" dirty="0">
                <a:latin typeface="Trebuchet MS"/>
                <a:cs typeface="Trebuchet MS"/>
              </a:rPr>
              <a:t>Education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50" dirty="0">
                <a:latin typeface="Trebuchet MS"/>
                <a:cs typeface="Trebuchet MS"/>
              </a:rPr>
              <a:t>Smart </a:t>
            </a:r>
            <a:r>
              <a:rPr sz="1800" spc="-70" dirty="0">
                <a:latin typeface="Trebuchet MS"/>
                <a:cs typeface="Trebuchet MS"/>
              </a:rPr>
              <a:t>City </a:t>
            </a:r>
            <a:r>
              <a:rPr sz="1800" spc="-185" dirty="0">
                <a:latin typeface="Trebuchet MS"/>
                <a:cs typeface="Trebuchet MS"/>
              </a:rPr>
              <a:t>&amp; </a:t>
            </a:r>
            <a:r>
              <a:rPr sz="1800" spc="-75" dirty="0">
                <a:latin typeface="Trebuchet MS"/>
                <a:cs typeface="Trebuchet MS"/>
              </a:rPr>
              <a:t>Safe</a:t>
            </a:r>
            <a:r>
              <a:rPr sz="1800" spc="-37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City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90" dirty="0">
                <a:latin typeface="Trebuchet MS"/>
                <a:cs typeface="Trebuchet MS"/>
              </a:rPr>
              <a:t>Telecom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3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BPO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Tunnel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65" dirty="0">
                <a:latin typeface="Trebuchet MS"/>
                <a:cs typeface="Trebuchet MS"/>
              </a:rPr>
              <a:t>Stadiums, </a:t>
            </a:r>
            <a:r>
              <a:rPr sz="1800" spc="-95" dirty="0">
                <a:latin typeface="Trebuchet MS"/>
                <a:cs typeface="Trebuchet MS"/>
              </a:rPr>
              <a:t>Theater </a:t>
            </a:r>
            <a:r>
              <a:rPr sz="1800" spc="-185" dirty="0">
                <a:latin typeface="Trebuchet MS"/>
                <a:cs typeface="Trebuchet MS"/>
              </a:rPr>
              <a:t>&amp; </a:t>
            </a:r>
            <a:r>
              <a:rPr sz="1800" spc="-55" dirty="0">
                <a:latin typeface="Trebuchet MS"/>
                <a:cs typeface="Trebuchet MS"/>
              </a:rPr>
              <a:t>Concert</a:t>
            </a:r>
            <a:r>
              <a:rPr sz="1800" spc="-4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Hall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70" dirty="0">
                <a:latin typeface="Trebuchet MS"/>
                <a:cs typeface="Trebuchet MS"/>
              </a:rPr>
              <a:t>Railways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Metro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45" dirty="0">
                <a:latin typeface="Trebuchet MS"/>
                <a:cs typeface="Trebuchet MS"/>
              </a:rPr>
              <a:t>Harbor </a:t>
            </a:r>
            <a:r>
              <a:rPr sz="1800" spc="-185" dirty="0">
                <a:latin typeface="Trebuchet MS"/>
                <a:cs typeface="Trebuchet MS"/>
              </a:rPr>
              <a:t>&amp;</a:t>
            </a:r>
            <a:r>
              <a:rPr sz="1800" spc="-29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Shipyards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10" dirty="0">
                <a:latin typeface="Trebuchet MS"/>
                <a:cs typeface="Trebuchet MS"/>
              </a:rPr>
              <a:t>ITMS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30"/>
              </a:lnSpc>
            </a:pPr>
            <a:r>
              <a:rPr sz="1800" spc="-290" dirty="0">
                <a:latin typeface="Trebuchet MS"/>
                <a:cs typeface="Trebuchet MS"/>
              </a:rPr>
              <a:t>. </a:t>
            </a:r>
            <a:r>
              <a:rPr sz="1800" spc="-85" dirty="0">
                <a:latin typeface="Trebuchet MS"/>
                <a:cs typeface="Trebuchet MS"/>
              </a:rPr>
              <a:t>Real </a:t>
            </a:r>
            <a:r>
              <a:rPr sz="1800" spc="-90" dirty="0">
                <a:latin typeface="Trebuchet MS"/>
                <a:cs typeface="Trebuchet MS"/>
              </a:rPr>
              <a:t>Estate</a:t>
            </a:r>
            <a:r>
              <a:rPr sz="1800" spc="135" dirty="0">
                <a:latin typeface="Trebuchet MS"/>
                <a:cs typeface="Trebuchet MS"/>
              </a:rPr>
              <a:t> </a:t>
            </a:r>
            <a:r>
              <a:rPr sz="1800" spc="-155" dirty="0">
                <a:latin typeface="Trebuchet MS"/>
                <a:cs typeface="Trebuchet MS"/>
              </a:rPr>
              <a:t>Etc.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312" y="1347991"/>
            <a:ext cx="6440003" cy="4789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7986" y="3625532"/>
            <a:ext cx="3168015" cy="751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50" b="1" spc="105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4750" b="1" spc="-3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750" b="1" spc="10" dirty="0">
                <a:solidFill>
                  <a:srgbClr val="FFFFFF"/>
                </a:solidFill>
                <a:latin typeface="Trebuchet MS"/>
                <a:cs typeface="Trebuchet MS"/>
              </a:rPr>
              <a:t>UTIONS</a:t>
            </a:r>
            <a:endParaRPr sz="47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89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14" y="0"/>
                </a:moveTo>
                <a:lnTo>
                  <a:pt x="30314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01" y="1333461"/>
                </a:lnTo>
                <a:lnTo>
                  <a:pt x="1458201" y="1146022"/>
                </a:lnTo>
                <a:lnTo>
                  <a:pt x="1458214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79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93" y="0"/>
                </a:moveTo>
                <a:lnTo>
                  <a:pt x="0" y="0"/>
                </a:lnTo>
                <a:lnTo>
                  <a:pt x="0" y="300659"/>
                </a:lnTo>
                <a:lnTo>
                  <a:pt x="7606893" y="300659"/>
                </a:lnTo>
                <a:lnTo>
                  <a:pt x="7606893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0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3479" y="5326177"/>
            <a:ext cx="4658221" cy="154516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859280">
              <a:lnSpc>
                <a:spcPct val="115599"/>
              </a:lnSpc>
              <a:spcBef>
                <a:spcPts val="55"/>
              </a:spcBef>
            </a:pPr>
            <a:r>
              <a:rPr sz="1400" spc="-10" dirty="0" smtClean="0">
                <a:solidFill>
                  <a:srgbClr val="010101"/>
                </a:solidFill>
                <a:latin typeface="Carlito"/>
                <a:cs typeface="Carlito"/>
                <a:hlinkClick r:id="rId3"/>
              </a:rPr>
              <a:t>www.royalshield.</a:t>
            </a:r>
            <a:r>
              <a:rPr lang="en-IN" sz="1400" spc="-10" dirty="0" smtClean="0">
                <a:solidFill>
                  <a:srgbClr val="010101"/>
                </a:solidFill>
                <a:latin typeface="Carlito"/>
                <a:cs typeface="Carlito"/>
                <a:hlinkClick r:id="rId3"/>
              </a:rPr>
              <a:t>in</a:t>
            </a:r>
            <a:r>
              <a:rPr sz="1400" spc="-10" dirty="0" smtClean="0">
                <a:solidFill>
                  <a:srgbClr val="01010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1400" spc="-10" dirty="0" smtClean="0">
                <a:solidFill>
                  <a:srgbClr val="010101"/>
                </a:solidFill>
                <a:latin typeface="Carlito"/>
                <a:cs typeface="Carlito"/>
              </a:rPr>
              <a:t> </a:t>
            </a:r>
            <a:r>
              <a:rPr sz="1400" spc="-5" dirty="0" smtClean="0">
                <a:solidFill>
                  <a:srgbClr val="010101"/>
                </a:solidFill>
                <a:latin typeface="Carlito"/>
                <a:cs typeface="Carlito"/>
                <a:hlinkClick r:id="rId4"/>
              </a:rPr>
              <a:t>s</a:t>
            </a:r>
            <a:r>
              <a:rPr sz="1400" dirty="0" smtClean="0">
                <a:solidFill>
                  <a:srgbClr val="010101"/>
                </a:solidFill>
                <a:latin typeface="Carlito"/>
                <a:cs typeface="Carlito"/>
                <a:hlinkClick r:id="rId4"/>
              </a:rPr>
              <a:t>ales@</a:t>
            </a:r>
            <a:r>
              <a:rPr lang="en-IN" sz="1400" spc="-25" dirty="0" err="1" smtClean="0">
                <a:solidFill>
                  <a:srgbClr val="010101"/>
                </a:solidFill>
                <a:latin typeface="Carlito"/>
                <a:cs typeface="Carlito"/>
                <a:hlinkClick r:id="rId4"/>
              </a:rPr>
              <a:t>recplindia.c</a:t>
            </a:r>
            <a:r>
              <a:rPr sz="1400" spc="-5" dirty="0" err="1" smtClean="0">
                <a:solidFill>
                  <a:srgbClr val="010101"/>
                </a:solidFill>
                <a:latin typeface="Carlito"/>
                <a:cs typeface="Carlito"/>
                <a:hlinkClick r:id="rId4"/>
              </a:rPr>
              <a:t>om</a:t>
            </a:r>
            <a:r>
              <a:rPr sz="1400" spc="-5" dirty="0" smtClean="0">
                <a:solidFill>
                  <a:srgbClr val="010101"/>
                </a:solidFill>
                <a:latin typeface="Carlito"/>
                <a:cs typeface="Carlito"/>
                <a:hlinkClick r:id="rId4"/>
              </a:rPr>
              <a:t> </a:t>
            </a:r>
            <a:r>
              <a:rPr sz="1400" spc="-5" dirty="0" smtClean="0">
                <a:solidFill>
                  <a:srgbClr val="010101"/>
                </a:solidFill>
                <a:latin typeface="Carlito"/>
                <a:cs typeface="Carlito"/>
              </a:rPr>
              <a:t> </a:t>
            </a:r>
            <a:endParaRPr lang="en-IN" sz="1400" spc="-5" dirty="0" smtClean="0">
              <a:solidFill>
                <a:srgbClr val="010101"/>
              </a:solidFill>
              <a:latin typeface="Carlito"/>
              <a:cs typeface="Carlito"/>
            </a:endParaRPr>
          </a:p>
          <a:p>
            <a:pPr marL="12700" marR="1859280">
              <a:lnSpc>
                <a:spcPct val="115599"/>
              </a:lnSpc>
              <a:spcBef>
                <a:spcPts val="55"/>
              </a:spcBef>
            </a:pPr>
            <a:r>
              <a:rPr lang="en-IN" sz="1400" spc="-5" dirty="0" smtClean="0">
                <a:solidFill>
                  <a:srgbClr val="010101"/>
                </a:solidFill>
                <a:latin typeface="Carlito"/>
                <a:cs typeface="Carlito"/>
              </a:rPr>
              <a:t>18005470014 (Toll free)    </a:t>
            </a:r>
          </a:p>
          <a:p>
            <a:pPr marL="12700" marR="1859280">
              <a:lnSpc>
                <a:spcPct val="115599"/>
              </a:lnSpc>
              <a:spcBef>
                <a:spcPts val="55"/>
              </a:spcBef>
            </a:pPr>
            <a:r>
              <a:rPr lang="en-IN" sz="1400" spc="-5" dirty="0" smtClean="0">
                <a:solidFill>
                  <a:srgbClr val="010101"/>
                </a:solidFill>
                <a:latin typeface="Carlito"/>
                <a:cs typeface="Carlito"/>
              </a:rPr>
              <a:t>+918377948862</a:t>
            </a:r>
            <a:endParaRPr lang="en-IN" sz="1400" dirty="0" smtClean="0">
              <a:solidFill>
                <a:srgbClr val="010101"/>
              </a:solidFill>
              <a:latin typeface="Carlito"/>
              <a:cs typeface="Carlito"/>
            </a:endParaRPr>
          </a:p>
          <a:p>
            <a:pPr marL="12700" marR="1859280">
              <a:lnSpc>
                <a:spcPct val="115599"/>
              </a:lnSpc>
              <a:spcBef>
                <a:spcPts val="55"/>
              </a:spcBef>
            </a:pPr>
            <a:r>
              <a:rPr lang="en-IN" sz="1400" dirty="0" smtClean="0">
                <a:solidFill>
                  <a:srgbClr val="010101"/>
                </a:solidFill>
                <a:latin typeface="Carlito"/>
                <a:cs typeface="Carlito"/>
              </a:rPr>
              <a:t>306, Red Rose Building, 3rd Floor, Nehru Place , New Delhi, 110019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4846" y="5408245"/>
            <a:ext cx="183945" cy="183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6815" y="5644474"/>
            <a:ext cx="179910" cy="179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0745" y="6436145"/>
            <a:ext cx="105872" cy="164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4816" y="5892990"/>
            <a:ext cx="157581" cy="157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4803" y="5197475"/>
            <a:ext cx="5734685" cy="20320"/>
          </a:xfrm>
          <a:custGeom>
            <a:avLst/>
            <a:gdLst/>
            <a:ahLst/>
            <a:cxnLst/>
            <a:rect l="l" t="t" r="r" b="b"/>
            <a:pathLst>
              <a:path w="5734684" h="20320">
                <a:moveTo>
                  <a:pt x="5734646" y="0"/>
                </a:moveTo>
                <a:lnTo>
                  <a:pt x="0" y="0"/>
                </a:lnTo>
                <a:lnTo>
                  <a:pt x="0" y="20104"/>
                </a:lnTo>
                <a:lnTo>
                  <a:pt x="5734646" y="20104"/>
                </a:lnTo>
                <a:lnTo>
                  <a:pt x="5734646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98012" y="2772781"/>
            <a:ext cx="4780280" cy="945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spc="-100" dirty="0">
                <a:solidFill>
                  <a:srgbClr val="EB2329"/>
                </a:solidFill>
              </a:rPr>
              <a:t>Thank</a:t>
            </a:r>
            <a:r>
              <a:rPr sz="6000" spc="-635" dirty="0">
                <a:solidFill>
                  <a:srgbClr val="EB2329"/>
                </a:solidFill>
              </a:rPr>
              <a:t> </a:t>
            </a:r>
            <a:r>
              <a:rPr sz="6000" spc="-440" dirty="0"/>
              <a:t>you</a:t>
            </a:r>
            <a:r>
              <a:rPr sz="6000" spc="-440" dirty="0">
                <a:solidFill>
                  <a:srgbClr val="949699"/>
                </a:solidFill>
              </a:rPr>
              <a:t>......</a:t>
            </a:r>
            <a:endParaRPr sz="6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1993900" y="151231"/>
            <a:ext cx="6191900" cy="1953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6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0"/>
                </a:moveTo>
                <a:lnTo>
                  <a:pt x="30327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14" y="1333449"/>
                </a:lnTo>
                <a:lnTo>
                  <a:pt x="1458214" y="1146022"/>
                </a:lnTo>
                <a:lnTo>
                  <a:pt x="1458226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00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59"/>
                </a:lnTo>
                <a:lnTo>
                  <a:pt x="7606880" y="300659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0" y="6983955"/>
            <a:ext cx="920851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690" y="192608"/>
            <a:ext cx="1614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0000"/>
                </a:solidFill>
              </a:rPr>
              <a:t>Our </a:t>
            </a:r>
            <a:r>
              <a:rPr sz="1800" spc="-20" dirty="0">
                <a:solidFill>
                  <a:srgbClr val="000000"/>
                </a:solidFill>
              </a:rPr>
              <a:t>Approach</a:t>
            </a:r>
            <a:r>
              <a:rPr sz="1800" spc="-390" dirty="0">
                <a:solidFill>
                  <a:srgbClr val="000000"/>
                </a:solidFill>
              </a:rPr>
              <a:t> </a:t>
            </a:r>
            <a:r>
              <a:rPr sz="1800" spc="235" dirty="0">
                <a:solidFill>
                  <a:srgbClr val="000000"/>
                </a:solidFill>
              </a:rPr>
              <a:t>–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6432308" y="1598269"/>
            <a:ext cx="3837838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690" y="558331"/>
            <a:ext cx="10074275" cy="595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>
              <a:lnSpc>
                <a:spcPct val="107200"/>
              </a:lnSpc>
              <a:spcBef>
                <a:spcPts val="100"/>
              </a:spcBef>
            </a:pPr>
            <a:r>
              <a:rPr sz="1400" spc="-40" dirty="0">
                <a:latin typeface="Trebuchet MS"/>
                <a:cs typeface="Trebuchet MS"/>
              </a:rPr>
              <a:t>Problem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precaution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better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than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providing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lang="en-IN" sz="1400" spc="-114" dirty="0" smtClean="0">
                <a:latin typeface="Trebuchet MS"/>
                <a:cs typeface="Trebuchet MS"/>
              </a:rPr>
              <a:t> </a:t>
            </a:r>
            <a:r>
              <a:rPr sz="1400" spc="-65" dirty="0" smtClean="0">
                <a:latin typeface="Trebuchet MS"/>
                <a:cs typeface="Trebuchet MS"/>
              </a:rPr>
              <a:t>a</a:t>
            </a:r>
            <a:r>
              <a:rPr sz="1400" spc="-120" dirty="0" smtClean="0">
                <a:latin typeface="Trebuchet MS"/>
                <a:cs typeface="Trebuchet MS"/>
              </a:rPr>
              <a:t> </a:t>
            </a:r>
            <a:r>
              <a:rPr lang="en-IN" sz="1400" spc="-120" dirty="0" smtClean="0">
                <a:latin typeface="Trebuchet MS"/>
                <a:cs typeface="Trebuchet MS"/>
              </a:rPr>
              <a:t> </a:t>
            </a:r>
            <a:r>
              <a:rPr sz="1400" spc="-30" dirty="0" smtClean="0">
                <a:latin typeface="Trebuchet MS"/>
                <a:cs typeface="Trebuchet MS"/>
              </a:rPr>
              <a:t>solution</a:t>
            </a:r>
            <a:r>
              <a:rPr sz="1400" spc="-114" dirty="0" smtClean="0">
                <a:latin typeface="Trebuchet MS"/>
                <a:cs typeface="Trebuchet MS"/>
              </a:rPr>
              <a:t> </a:t>
            </a:r>
            <a:r>
              <a:rPr sz="1400" spc="-120" dirty="0">
                <a:latin typeface="Trebuchet MS"/>
                <a:cs typeface="Trebuchet MS"/>
              </a:rPr>
              <a:t>later. </a:t>
            </a:r>
            <a:r>
              <a:rPr sz="1400" spc="-20" dirty="0">
                <a:latin typeface="Trebuchet MS"/>
                <a:cs typeface="Trebuchet MS"/>
              </a:rPr>
              <a:t>Our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IT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experts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look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clues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that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indicate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any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possible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slips 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70" dirty="0">
                <a:latin typeface="Trebuchet MS"/>
                <a:cs typeface="Trebuchet MS"/>
              </a:rPr>
              <a:t>take </a:t>
            </a:r>
            <a:r>
              <a:rPr sz="1400" spc="-35" dirty="0">
                <a:latin typeface="Trebuchet MS"/>
                <a:cs typeface="Trebuchet MS"/>
              </a:rPr>
              <a:t>quick </a:t>
            </a:r>
            <a:r>
              <a:rPr sz="1400" spc="-45" dirty="0">
                <a:latin typeface="Trebuchet MS"/>
                <a:cs typeface="Trebuchet MS"/>
              </a:rPr>
              <a:t>action </a:t>
            </a:r>
            <a:r>
              <a:rPr sz="1400" spc="-30" dirty="0">
                <a:latin typeface="Trebuchet MS"/>
                <a:cs typeface="Trebuchet MS"/>
              </a:rPr>
              <a:t>against </a:t>
            </a:r>
            <a:r>
              <a:rPr sz="1400" spc="-35" dirty="0">
                <a:latin typeface="Trebuchet MS"/>
                <a:cs typeface="Trebuchet MS"/>
              </a:rPr>
              <a:t>them </a:t>
            </a:r>
            <a:r>
              <a:rPr sz="1400" spc="-55" dirty="0">
                <a:latin typeface="Trebuchet MS"/>
                <a:cs typeface="Trebuchet MS"/>
              </a:rPr>
              <a:t>before </a:t>
            </a:r>
            <a:r>
              <a:rPr sz="1400" spc="-85" dirty="0">
                <a:latin typeface="Trebuchet MS"/>
                <a:cs typeface="Trebuchet MS"/>
              </a:rPr>
              <a:t>it </a:t>
            </a:r>
            <a:r>
              <a:rPr sz="1400" spc="-60" dirty="0">
                <a:latin typeface="Trebuchet MS"/>
                <a:cs typeface="Trebuchet MS"/>
              </a:rPr>
              <a:t>actually </a:t>
            </a:r>
            <a:r>
              <a:rPr sz="1400" spc="-45" dirty="0">
                <a:latin typeface="Trebuchet MS"/>
                <a:cs typeface="Trebuchet MS"/>
              </a:rPr>
              <a:t>happens. </a:t>
            </a:r>
            <a:r>
              <a:rPr sz="1400" spc="-65" dirty="0">
                <a:latin typeface="Trebuchet MS"/>
                <a:cs typeface="Trebuchet MS"/>
              </a:rPr>
              <a:t>We </a:t>
            </a:r>
            <a:r>
              <a:rPr sz="1400" spc="-75" dirty="0">
                <a:latin typeface="Trebuchet MS"/>
                <a:cs typeface="Trebuchet MS"/>
              </a:rPr>
              <a:t>alert </a:t>
            </a:r>
            <a:r>
              <a:rPr sz="1400" spc="-10" dirty="0">
                <a:latin typeface="Trebuchet MS"/>
                <a:cs typeface="Trebuchet MS"/>
              </a:rPr>
              <a:t>you </a:t>
            </a:r>
            <a:r>
              <a:rPr sz="1400" spc="-25" dirty="0">
                <a:latin typeface="Trebuchet MS"/>
                <a:cs typeface="Trebuchet MS"/>
              </a:rPr>
              <a:t>about </a:t>
            </a:r>
            <a:r>
              <a:rPr sz="1400" spc="-40" dirty="0">
                <a:latin typeface="Trebuchet MS"/>
                <a:cs typeface="Trebuchet MS"/>
              </a:rPr>
              <a:t>situations </a:t>
            </a:r>
            <a:r>
              <a:rPr sz="1400" spc="-65" dirty="0">
                <a:latin typeface="Trebuchet MS"/>
                <a:cs typeface="Trebuchet MS"/>
              </a:rPr>
              <a:t>that </a:t>
            </a:r>
            <a:r>
              <a:rPr sz="1400" spc="-35" dirty="0">
                <a:latin typeface="Trebuchet MS"/>
                <a:cs typeface="Trebuchet MS"/>
              </a:rPr>
              <a:t>may </a:t>
            </a:r>
            <a:r>
              <a:rPr sz="1400" spc="-65" dirty="0">
                <a:latin typeface="Trebuchet MS"/>
                <a:cs typeface="Trebuchet MS"/>
              </a:rPr>
              <a:t>leave </a:t>
            </a:r>
            <a:r>
              <a:rPr sz="1400" spc="-10" dirty="0">
                <a:latin typeface="Trebuchet MS"/>
                <a:cs typeface="Trebuchet MS"/>
              </a:rPr>
              <a:t>you </a:t>
            </a:r>
            <a:r>
              <a:rPr sz="1400" spc="-5" dirty="0">
                <a:latin typeface="Trebuchet MS"/>
                <a:cs typeface="Trebuchet MS"/>
              </a:rPr>
              <a:t>open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40" dirty="0">
                <a:latin typeface="Trebuchet MS"/>
                <a:cs typeface="Trebuchet MS"/>
              </a:rPr>
              <a:t>violation </a:t>
            </a:r>
            <a:r>
              <a:rPr sz="1400" spc="-50" dirty="0">
                <a:latin typeface="Trebuchet MS"/>
                <a:cs typeface="Trebuchet MS"/>
              </a:rPr>
              <a:t>of  </a:t>
            </a:r>
            <a:r>
              <a:rPr sz="1400" spc="-80" dirty="0">
                <a:latin typeface="Trebuchet MS"/>
                <a:cs typeface="Trebuchet MS"/>
              </a:rPr>
              <a:t>security, </a:t>
            </a:r>
            <a:r>
              <a:rPr sz="1400" spc="-15" dirty="0">
                <a:latin typeface="Trebuchet MS"/>
                <a:cs typeface="Trebuchet MS"/>
              </a:rPr>
              <a:t>such </a:t>
            </a:r>
            <a:r>
              <a:rPr sz="1400" spc="-40" dirty="0">
                <a:latin typeface="Trebuchet MS"/>
                <a:cs typeface="Trebuchet MS"/>
              </a:rPr>
              <a:t>as </a:t>
            </a:r>
            <a:r>
              <a:rPr sz="1400" spc="-15" dirty="0">
                <a:latin typeface="Trebuchet MS"/>
                <a:cs typeface="Trebuchet MS"/>
              </a:rPr>
              <a:t>damage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15" dirty="0">
                <a:latin typeface="Trebuchet MS"/>
                <a:cs typeface="Trebuchet MS"/>
              </a:rPr>
              <a:t>boundary </a:t>
            </a:r>
            <a:r>
              <a:rPr sz="1400" spc="-55" dirty="0">
                <a:latin typeface="Trebuchet MS"/>
                <a:cs typeface="Trebuchet MS"/>
              </a:rPr>
              <a:t>barriers </a:t>
            </a:r>
            <a:r>
              <a:rPr sz="1400" spc="-35" dirty="0">
                <a:latin typeface="Trebuchet MS"/>
                <a:cs typeface="Trebuchet MS"/>
              </a:rPr>
              <a:t>or </a:t>
            </a:r>
            <a:r>
              <a:rPr sz="1400" spc="-60" dirty="0">
                <a:latin typeface="Trebuchet MS"/>
                <a:cs typeface="Trebuchet MS"/>
              </a:rPr>
              <a:t>enclosures. </a:t>
            </a:r>
            <a:r>
              <a:rPr sz="1400" spc="-50" dirty="0">
                <a:latin typeface="Trebuchet MS"/>
                <a:cs typeface="Trebuchet MS"/>
              </a:rPr>
              <a:t>With </a:t>
            </a:r>
            <a:r>
              <a:rPr sz="1400" spc="-20" dirty="0">
                <a:latin typeface="Trebuchet MS"/>
                <a:cs typeface="Trebuchet MS"/>
              </a:rPr>
              <a:t>monitoring </a:t>
            </a:r>
            <a:r>
              <a:rPr sz="1400" spc="-30" dirty="0">
                <a:latin typeface="Trebuchet MS"/>
                <a:cs typeface="Trebuchet MS"/>
              </a:rPr>
              <a:t>plans </a:t>
            </a:r>
            <a:r>
              <a:rPr sz="1400" spc="-45" dirty="0">
                <a:latin typeface="Trebuchet MS"/>
                <a:cs typeface="Trebuchet MS"/>
              </a:rPr>
              <a:t>to suit </a:t>
            </a:r>
            <a:r>
              <a:rPr sz="1400" spc="-30" dirty="0">
                <a:latin typeface="Trebuchet MS"/>
                <a:cs typeface="Trebuchet MS"/>
              </a:rPr>
              <a:t>your </a:t>
            </a:r>
            <a:r>
              <a:rPr sz="1400" spc="-50" dirty="0">
                <a:latin typeface="Trebuchet MS"/>
                <a:cs typeface="Trebuchet MS"/>
              </a:rPr>
              <a:t>requirements </a:t>
            </a:r>
            <a:r>
              <a:rPr sz="1400" spc="-35" dirty="0">
                <a:latin typeface="Trebuchet MS"/>
                <a:cs typeface="Trebuchet MS"/>
              </a:rPr>
              <a:t>includes </a:t>
            </a:r>
            <a:r>
              <a:rPr sz="1400" spc="-70" dirty="0">
                <a:latin typeface="Trebuchet MS"/>
                <a:cs typeface="Trebuchet MS"/>
              </a:rPr>
              <a:t>full </a:t>
            </a:r>
            <a:r>
              <a:rPr sz="1400" spc="-80" dirty="0">
                <a:latin typeface="Trebuchet MS"/>
                <a:cs typeface="Trebuchet MS"/>
              </a:rPr>
              <a:t>24/7 </a:t>
            </a:r>
            <a:r>
              <a:rPr sz="1400" spc="-25" dirty="0">
                <a:latin typeface="Trebuchet MS"/>
                <a:cs typeface="Trebuchet MS"/>
              </a:rPr>
              <a:t>video  </a:t>
            </a:r>
            <a:r>
              <a:rPr sz="1400" spc="-50" dirty="0">
                <a:latin typeface="Trebuchet MS"/>
                <a:cs typeface="Trebuchet MS"/>
              </a:rPr>
              <a:t>surveillance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services,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systems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use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most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up-to-date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abilities.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b="1" spc="-25" dirty="0">
                <a:latin typeface="Trebuchet MS"/>
                <a:cs typeface="Trebuchet MS"/>
              </a:rPr>
              <a:t>Our </a:t>
            </a:r>
            <a:r>
              <a:rPr sz="1800" b="1" spc="15" dirty="0">
                <a:latin typeface="Trebuchet MS"/>
                <a:cs typeface="Trebuchet MS"/>
              </a:rPr>
              <a:t>Mission</a:t>
            </a:r>
            <a:r>
              <a:rPr sz="1800" b="1" spc="-34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-</a:t>
            </a:r>
            <a:endParaRPr sz="1800" dirty="0">
              <a:latin typeface="Trebuchet MS"/>
              <a:cs typeface="Trebuchet MS"/>
            </a:endParaRPr>
          </a:p>
          <a:p>
            <a:pPr marL="12700" marR="5337810">
              <a:lnSpc>
                <a:spcPct val="107200"/>
              </a:lnSpc>
              <a:spcBef>
                <a:spcPts val="755"/>
              </a:spcBef>
            </a:pPr>
            <a:r>
              <a:rPr sz="1400" spc="-20" dirty="0">
                <a:latin typeface="Trebuchet MS"/>
                <a:cs typeface="Trebuchet MS"/>
              </a:rPr>
              <a:t>Our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mission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connect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customers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around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world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  </a:t>
            </a:r>
            <a:r>
              <a:rPr sz="1400" spc="-40" dirty="0">
                <a:latin typeface="Trebuchet MS"/>
                <a:cs typeface="Trebuchet MS"/>
              </a:rPr>
              <a:t>innovative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technologies,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exceptional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products,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high-quality  </a:t>
            </a:r>
            <a:r>
              <a:rPr sz="1400" spc="-70" dirty="0">
                <a:latin typeface="Trebuchet MS"/>
                <a:cs typeface="Trebuchet MS"/>
              </a:rPr>
              <a:t>services.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b="1" spc="-25" dirty="0">
                <a:latin typeface="Trebuchet MS"/>
                <a:cs typeface="Trebuchet MS"/>
              </a:rPr>
              <a:t>Our </a:t>
            </a:r>
            <a:r>
              <a:rPr sz="1800" b="1" spc="-20" dirty="0">
                <a:latin typeface="Trebuchet MS"/>
                <a:cs typeface="Trebuchet MS"/>
              </a:rPr>
              <a:t>Vision</a:t>
            </a:r>
            <a:r>
              <a:rPr sz="1800" b="1" spc="-409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-</a:t>
            </a:r>
            <a:endParaRPr sz="1800" dirty="0">
              <a:latin typeface="Trebuchet MS"/>
              <a:cs typeface="Trebuchet MS"/>
            </a:endParaRPr>
          </a:p>
          <a:p>
            <a:pPr marL="12700" marR="5086350">
              <a:lnSpc>
                <a:spcPct val="107200"/>
              </a:lnSpc>
              <a:spcBef>
                <a:spcPts val="254"/>
              </a:spcBef>
            </a:pPr>
            <a:r>
              <a:rPr sz="1400" spc="-20" dirty="0">
                <a:latin typeface="Trebuchet MS"/>
                <a:cs typeface="Trebuchet MS"/>
              </a:rPr>
              <a:t>Our </a:t>
            </a:r>
            <a:r>
              <a:rPr sz="1400" spc="-25" dirty="0">
                <a:latin typeface="Trebuchet MS"/>
                <a:cs typeface="Trebuchet MS"/>
              </a:rPr>
              <a:t>vision </a:t>
            </a:r>
            <a:r>
              <a:rPr sz="1400" spc="-45" dirty="0">
                <a:latin typeface="Trebuchet MS"/>
                <a:cs typeface="Trebuchet MS"/>
              </a:rPr>
              <a:t>is to positively </a:t>
            </a:r>
            <a:r>
              <a:rPr sz="1400" spc="-50" dirty="0">
                <a:latin typeface="Trebuchet MS"/>
                <a:cs typeface="Trebuchet MS"/>
              </a:rPr>
              <a:t>influence </a:t>
            </a:r>
            <a:r>
              <a:rPr sz="1400" spc="-35" dirty="0">
                <a:latin typeface="Trebuchet MS"/>
                <a:cs typeface="Trebuchet MS"/>
              </a:rPr>
              <a:t>communities </a:t>
            </a:r>
            <a:r>
              <a:rPr sz="1400" spc="-15" dirty="0">
                <a:latin typeface="Trebuchet MS"/>
                <a:cs typeface="Trebuchet MS"/>
              </a:rPr>
              <a:t>by </a:t>
            </a:r>
            <a:r>
              <a:rPr sz="1400" spc="-40" dirty="0">
                <a:latin typeface="Trebuchet MS"/>
                <a:cs typeface="Trebuchet MS"/>
              </a:rPr>
              <a:t>delivering  </a:t>
            </a:r>
            <a:r>
              <a:rPr sz="1400" spc="-35" dirty="0">
                <a:latin typeface="Trebuchet MS"/>
                <a:cs typeface="Trebuchet MS"/>
              </a:rPr>
              <a:t>superior </a:t>
            </a:r>
            <a:r>
              <a:rPr sz="1400" spc="-25" dirty="0">
                <a:latin typeface="Trebuchet MS"/>
                <a:cs typeface="Trebuchet MS"/>
              </a:rPr>
              <a:t>solutions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50" dirty="0">
                <a:latin typeface="Trebuchet MS"/>
                <a:cs typeface="Trebuchet MS"/>
              </a:rPr>
              <a:t>leverage the </a:t>
            </a:r>
            <a:r>
              <a:rPr sz="1400" spc="-75" dirty="0">
                <a:latin typeface="Trebuchet MS"/>
                <a:cs typeface="Trebuchet MS"/>
              </a:rPr>
              <a:t>latest </a:t>
            </a:r>
            <a:r>
              <a:rPr sz="1400" spc="-25" dirty="0">
                <a:latin typeface="Trebuchet MS"/>
                <a:cs typeface="Trebuchet MS"/>
              </a:rPr>
              <a:t>technology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55" dirty="0">
                <a:latin typeface="Trebuchet MS"/>
                <a:cs typeface="Trebuchet MS"/>
              </a:rPr>
              <a:t>deliver </a:t>
            </a:r>
            <a:r>
              <a:rPr sz="1400" spc="-65" dirty="0">
                <a:latin typeface="Trebuchet MS"/>
                <a:cs typeface="Trebuchet MS"/>
              </a:rPr>
              <a:t>a  </a:t>
            </a:r>
            <a:r>
              <a:rPr sz="1400" spc="-50" dirty="0">
                <a:latin typeface="Trebuchet MS"/>
                <a:cs typeface="Trebuchet MS"/>
              </a:rPr>
              <a:t>service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that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would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help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construction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project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managers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sites.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800" b="1" spc="-80" dirty="0">
                <a:latin typeface="Trebuchet MS"/>
                <a:cs typeface="Trebuchet MS"/>
              </a:rPr>
              <a:t>The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fuel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to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our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growth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is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driven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by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our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passion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and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strong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commitment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to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our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core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values:</a:t>
            </a:r>
            <a:endParaRPr sz="1800" dirty="0">
              <a:latin typeface="Trebuchet MS"/>
              <a:cs typeface="Trebuchet MS"/>
            </a:endParaRPr>
          </a:p>
          <a:p>
            <a:pPr marL="137795" indent="-125730">
              <a:lnSpc>
                <a:spcPct val="100000"/>
              </a:lnSpc>
              <a:spcBef>
                <a:spcPts val="459"/>
              </a:spcBef>
              <a:buChar char="•"/>
              <a:tabLst>
                <a:tab pos="138430" algn="l"/>
              </a:tabLst>
            </a:pPr>
            <a:r>
              <a:rPr sz="1400" spc="-35" dirty="0">
                <a:latin typeface="Trebuchet MS"/>
                <a:cs typeface="Trebuchet MS"/>
              </a:rPr>
              <a:t>Customer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First</a:t>
            </a:r>
            <a:endParaRPr sz="1400" dirty="0">
              <a:latin typeface="Trebuchet MS"/>
              <a:cs typeface="Trebuchet MS"/>
            </a:endParaRPr>
          </a:p>
          <a:p>
            <a:pPr marL="137795" indent="-125730">
              <a:lnSpc>
                <a:spcPct val="100000"/>
              </a:lnSpc>
              <a:spcBef>
                <a:spcPts val="125"/>
              </a:spcBef>
              <a:buChar char="•"/>
              <a:tabLst>
                <a:tab pos="138430" algn="l"/>
              </a:tabLst>
            </a:pPr>
            <a:r>
              <a:rPr sz="1400" spc="-30" dirty="0">
                <a:latin typeface="Trebuchet MS"/>
                <a:cs typeface="Trebuchet MS"/>
              </a:rPr>
              <a:t>Disciplined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Execution</a:t>
            </a:r>
            <a:endParaRPr sz="1400" dirty="0">
              <a:latin typeface="Trebuchet MS"/>
              <a:cs typeface="Trebuchet MS"/>
            </a:endParaRPr>
          </a:p>
          <a:p>
            <a:pPr marL="137795" indent="-125730">
              <a:lnSpc>
                <a:spcPct val="100000"/>
              </a:lnSpc>
              <a:spcBef>
                <a:spcPts val="120"/>
              </a:spcBef>
              <a:buChar char="•"/>
              <a:tabLst>
                <a:tab pos="138430" algn="l"/>
              </a:tabLst>
            </a:pPr>
            <a:r>
              <a:rPr sz="1400" spc="-50" dirty="0">
                <a:latin typeface="Trebuchet MS"/>
                <a:cs typeface="Trebuchet MS"/>
              </a:rPr>
              <a:t>Embrace </a:t>
            </a:r>
            <a:r>
              <a:rPr sz="1400" spc="-25" dirty="0">
                <a:latin typeface="Trebuchet MS"/>
                <a:cs typeface="Trebuchet MS"/>
              </a:rPr>
              <a:t>Impossible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Challenges</a:t>
            </a:r>
            <a:endParaRPr sz="1400" dirty="0">
              <a:latin typeface="Trebuchet MS"/>
              <a:cs typeface="Trebuchet MS"/>
            </a:endParaRPr>
          </a:p>
          <a:p>
            <a:pPr marL="137795" indent="-125730">
              <a:lnSpc>
                <a:spcPct val="100000"/>
              </a:lnSpc>
              <a:spcBef>
                <a:spcPts val="120"/>
              </a:spcBef>
              <a:buChar char="•"/>
              <a:tabLst>
                <a:tab pos="138430" algn="l"/>
              </a:tabLst>
            </a:pPr>
            <a:r>
              <a:rPr sz="1400" spc="-20" dirty="0">
                <a:latin typeface="Trebuchet MS"/>
                <a:cs typeface="Trebuchet MS"/>
              </a:rPr>
              <a:t>Continuous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Learning</a:t>
            </a:r>
            <a:endParaRPr sz="1400" dirty="0">
              <a:latin typeface="Trebuchet MS"/>
              <a:cs typeface="Trebuchet MS"/>
            </a:endParaRPr>
          </a:p>
          <a:p>
            <a:pPr marL="137795" indent="-125730">
              <a:lnSpc>
                <a:spcPct val="100000"/>
              </a:lnSpc>
              <a:spcBef>
                <a:spcPts val="120"/>
              </a:spcBef>
              <a:buChar char="•"/>
              <a:tabLst>
                <a:tab pos="138430" algn="l"/>
              </a:tabLst>
            </a:pPr>
            <a:r>
              <a:rPr sz="1400" spc="-15" dirty="0">
                <a:latin typeface="Trebuchet MS"/>
                <a:cs typeface="Trebuchet MS"/>
              </a:rPr>
              <a:t>Serving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Society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800" b="1" spc="-25" dirty="0">
                <a:latin typeface="Trebuchet MS"/>
                <a:cs typeface="Trebuchet MS"/>
              </a:rPr>
              <a:t>Quality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Commitment</a:t>
            </a:r>
            <a:endParaRPr sz="1800" dirty="0">
              <a:latin typeface="Trebuchet MS"/>
              <a:cs typeface="Trebuchet MS"/>
            </a:endParaRPr>
          </a:p>
          <a:p>
            <a:pPr marL="12700" marR="359410">
              <a:lnSpc>
                <a:spcPct val="107200"/>
              </a:lnSpc>
              <a:spcBef>
                <a:spcPts val="270"/>
              </a:spcBef>
            </a:pPr>
            <a:r>
              <a:rPr sz="1400" spc="-65" dirty="0">
                <a:latin typeface="Trebuchet MS"/>
                <a:cs typeface="Trebuchet MS"/>
              </a:rPr>
              <a:t>We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at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 smtClean="0">
                <a:latin typeface="Trebuchet MS"/>
                <a:cs typeface="Trebuchet MS"/>
              </a:rPr>
              <a:t>Royal</a:t>
            </a:r>
            <a:r>
              <a:rPr lang="en-IN" sz="1400" spc="-40" dirty="0">
                <a:latin typeface="Trebuchet MS"/>
                <a:cs typeface="Trebuchet MS"/>
              </a:rPr>
              <a:t> </a:t>
            </a:r>
            <a:r>
              <a:rPr sz="1400" spc="-40" dirty="0" smtClean="0">
                <a:latin typeface="Trebuchet MS"/>
                <a:cs typeface="Trebuchet MS"/>
              </a:rPr>
              <a:t>Shield</a:t>
            </a:r>
            <a:r>
              <a:rPr sz="1400" spc="-120" dirty="0" smtClean="0">
                <a:latin typeface="Trebuchet MS"/>
                <a:cs typeface="Trebuchet MS"/>
              </a:rPr>
              <a:t> </a:t>
            </a:r>
            <a:r>
              <a:rPr sz="1400" spc="-65" dirty="0" smtClean="0">
                <a:latin typeface="Trebuchet MS"/>
                <a:cs typeface="Trebuchet MS"/>
              </a:rPr>
              <a:t>,</a:t>
            </a:r>
            <a:r>
              <a:rPr sz="1400" spc="-120" dirty="0" smtClean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are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committed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deliver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solutions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 err="1" smtClean="0">
                <a:latin typeface="Trebuchet MS"/>
                <a:cs typeface="Trebuchet MS"/>
              </a:rPr>
              <a:t>hig</a:t>
            </a:r>
            <a:r>
              <a:rPr lang="en-IN" sz="1400" spc="-20" dirty="0">
                <a:latin typeface="Trebuchet MS"/>
                <a:cs typeface="Trebuchet MS"/>
              </a:rPr>
              <a:t>h</a:t>
            </a:r>
            <a:r>
              <a:rPr sz="1400" spc="-20" dirty="0" err="1" smtClean="0">
                <a:latin typeface="Trebuchet MS"/>
                <a:cs typeface="Trebuchet MS"/>
              </a:rPr>
              <a:t>est</a:t>
            </a:r>
            <a:r>
              <a:rPr sz="1400" spc="-120" dirty="0" smtClean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standards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quality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that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integrate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execute  </a:t>
            </a:r>
            <a:r>
              <a:rPr sz="1400" spc="-60" dirty="0">
                <a:latin typeface="Trebuchet MS"/>
                <a:cs typeface="Trebuchet MS"/>
              </a:rPr>
              <a:t>projects </a:t>
            </a:r>
            <a:r>
              <a:rPr sz="1400" spc="-30" dirty="0">
                <a:latin typeface="Trebuchet MS"/>
                <a:cs typeface="Trebuchet MS"/>
              </a:rPr>
              <a:t>in </a:t>
            </a:r>
            <a:r>
              <a:rPr sz="1400" spc="-60" dirty="0">
                <a:latin typeface="Trebuchet MS"/>
                <a:cs typeface="Trebuchet MS"/>
              </a:rPr>
              <a:t>true </a:t>
            </a:r>
            <a:r>
              <a:rPr sz="1400" spc="-35" dirty="0">
                <a:latin typeface="Trebuchet MS"/>
                <a:cs typeface="Trebuchet MS"/>
              </a:rPr>
              <a:t>partnership </a:t>
            </a:r>
            <a:r>
              <a:rPr sz="1400" spc="-25" dirty="0">
                <a:latin typeface="Trebuchet MS"/>
                <a:cs typeface="Trebuchet MS"/>
              </a:rPr>
              <a:t>vision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25" dirty="0">
                <a:latin typeface="Trebuchet MS"/>
                <a:cs typeface="Trebuchet MS"/>
              </a:rPr>
              <a:t>surpass </a:t>
            </a:r>
            <a:r>
              <a:rPr sz="1400" spc="-65" dirty="0">
                <a:latin typeface="Trebuchet MS"/>
                <a:cs typeface="Trebuchet MS"/>
              </a:rPr>
              <a:t>customer’s </a:t>
            </a:r>
            <a:r>
              <a:rPr sz="1400" spc="-45" dirty="0" smtClean="0">
                <a:latin typeface="Trebuchet MS"/>
                <a:cs typeface="Trebuchet MS"/>
              </a:rPr>
              <a:t>expect</a:t>
            </a:r>
            <a:r>
              <a:rPr lang="en-IN" sz="1400" spc="-45" dirty="0" smtClean="0">
                <a:latin typeface="Trebuchet MS"/>
                <a:cs typeface="Trebuchet MS"/>
              </a:rPr>
              <a:t>a</a:t>
            </a:r>
            <a:r>
              <a:rPr sz="1400" spc="-45" dirty="0" err="1" smtClean="0">
                <a:latin typeface="Trebuchet MS"/>
                <a:cs typeface="Trebuchet MS"/>
              </a:rPr>
              <a:t>tions</a:t>
            </a:r>
            <a:r>
              <a:rPr sz="1400" spc="-45" dirty="0" smtClean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by </a:t>
            </a:r>
            <a:r>
              <a:rPr sz="1400" spc="-55" dirty="0">
                <a:latin typeface="Trebuchet MS"/>
                <a:cs typeface="Trebuchet MS"/>
              </a:rPr>
              <a:t>steadily </a:t>
            </a:r>
            <a:r>
              <a:rPr sz="1400" spc="-15" dirty="0">
                <a:latin typeface="Trebuchet MS"/>
                <a:cs typeface="Trebuchet MS"/>
              </a:rPr>
              <a:t>improving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60" dirty="0">
                <a:latin typeface="Trebuchet MS"/>
                <a:cs typeface="Trebuchet MS"/>
              </a:rPr>
              <a:t>effectiveness </a:t>
            </a:r>
            <a:r>
              <a:rPr sz="1400" spc="-50" dirty="0">
                <a:latin typeface="Trebuchet MS"/>
                <a:cs typeface="Trebuchet MS"/>
              </a:rPr>
              <a:t>of the </a:t>
            </a:r>
            <a:r>
              <a:rPr sz="1400" spc="-45" dirty="0">
                <a:latin typeface="Trebuchet MS"/>
                <a:cs typeface="Trebuchet MS"/>
              </a:rPr>
              <a:t>Quality  </a:t>
            </a:r>
            <a:r>
              <a:rPr sz="1400" spc="-15" dirty="0">
                <a:latin typeface="Trebuchet MS"/>
                <a:cs typeface="Trebuchet MS"/>
              </a:rPr>
              <a:t>Management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7901" y="6708624"/>
            <a:ext cx="167640" cy="2393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6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0"/>
                </a:moveTo>
                <a:lnTo>
                  <a:pt x="30327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33" y="2266365"/>
                </a:lnTo>
                <a:lnTo>
                  <a:pt x="1458214" y="1333449"/>
                </a:lnTo>
                <a:lnTo>
                  <a:pt x="1458214" y="1146022"/>
                </a:lnTo>
                <a:lnTo>
                  <a:pt x="1458226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804" y="6983400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6" y="698395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772" y="179375"/>
            <a:ext cx="2844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PRODUCT </a:t>
            </a:r>
            <a:r>
              <a:rPr spc="-35" dirty="0"/>
              <a:t>KEY</a:t>
            </a:r>
            <a:r>
              <a:rPr spc="-480" dirty="0"/>
              <a:t> </a:t>
            </a:r>
            <a:r>
              <a:rPr spc="-80" dirty="0"/>
              <a:t>FEATURE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160864" y="991425"/>
            <a:ext cx="3611879" cy="2083435"/>
            <a:chOff x="3160864" y="991425"/>
            <a:chExt cx="3611879" cy="2083435"/>
          </a:xfrm>
        </p:grpSpPr>
        <p:sp>
          <p:nvSpPr>
            <p:cNvPr id="7" name="object 7"/>
            <p:cNvSpPr/>
            <p:nvPr/>
          </p:nvSpPr>
          <p:spPr>
            <a:xfrm>
              <a:off x="3218738" y="1049833"/>
              <a:ext cx="3501224" cy="1971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7214" y="997775"/>
              <a:ext cx="3599179" cy="2070735"/>
            </a:xfrm>
            <a:custGeom>
              <a:avLst/>
              <a:gdLst/>
              <a:ahLst/>
              <a:cxnLst/>
              <a:rect l="l" t="t" r="r" b="b"/>
              <a:pathLst>
                <a:path w="3599179" h="2070735">
                  <a:moveTo>
                    <a:pt x="3598786" y="2070277"/>
                  </a:moveTo>
                  <a:lnTo>
                    <a:pt x="0" y="2070277"/>
                  </a:lnTo>
                  <a:lnTo>
                    <a:pt x="0" y="0"/>
                  </a:lnTo>
                  <a:lnTo>
                    <a:pt x="3598786" y="0"/>
                  </a:lnTo>
                  <a:lnTo>
                    <a:pt x="3598786" y="2070277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879297" y="991413"/>
            <a:ext cx="3523615" cy="2083435"/>
            <a:chOff x="6879297" y="991413"/>
            <a:chExt cx="3523615" cy="2083435"/>
          </a:xfrm>
        </p:grpSpPr>
        <p:sp>
          <p:nvSpPr>
            <p:cNvPr id="10" name="object 10"/>
            <p:cNvSpPr/>
            <p:nvPr/>
          </p:nvSpPr>
          <p:spPr>
            <a:xfrm>
              <a:off x="6951014" y="1049922"/>
              <a:ext cx="3386188" cy="19715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5647" y="997763"/>
              <a:ext cx="3510915" cy="2070735"/>
            </a:xfrm>
            <a:custGeom>
              <a:avLst/>
              <a:gdLst/>
              <a:ahLst/>
              <a:cxnLst/>
              <a:rect l="l" t="t" r="r" b="b"/>
              <a:pathLst>
                <a:path w="3510915" h="2070735">
                  <a:moveTo>
                    <a:pt x="3510661" y="2070277"/>
                  </a:moveTo>
                  <a:lnTo>
                    <a:pt x="0" y="2070277"/>
                  </a:lnTo>
                  <a:lnTo>
                    <a:pt x="0" y="0"/>
                  </a:lnTo>
                  <a:lnTo>
                    <a:pt x="3510661" y="0"/>
                  </a:lnTo>
                  <a:lnTo>
                    <a:pt x="3510661" y="2070277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5252" y="606604"/>
            <a:ext cx="10130155" cy="29349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615"/>
              </a:spcBef>
            </a:pPr>
            <a:r>
              <a:rPr sz="1800" b="1" spc="-45" dirty="0">
                <a:latin typeface="Trebuchet MS"/>
                <a:cs typeface="Trebuchet MS"/>
              </a:rPr>
              <a:t>Early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Warning</a:t>
            </a:r>
            <a:endParaRPr sz="1800">
              <a:latin typeface="Trebuchet MS"/>
              <a:cs typeface="Trebuchet MS"/>
            </a:endParaRPr>
          </a:p>
          <a:p>
            <a:pPr marL="32384" marR="8147050">
              <a:lnSpc>
                <a:spcPts val="1500"/>
              </a:lnSpc>
              <a:spcBef>
                <a:spcPts val="605"/>
              </a:spcBef>
            </a:pPr>
            <a:r>
              <a:rPr sz="1400" spc="-60" dirty="0">
                <a:latin typeface="Trebuchet MS"/>
                <a:cs typeface="Trebuchet MS"/>
              </a:rPr>
              <a:t>For </a:t>
            </a:r>
            <a:r>
              <a:rPr sz="1400" spc="-55" dirty="0">
                <a:latin typeface="Trebuchet MS"/>
                <a:cs typeface="Trebuchet MS"/>
              </a:rPr>
              <a:t>traditional </a:t>
            </a:r>
            <a:r>
              <a:rPr sz="1400" spc="-50" dirty="0">
                <a:latin typeface="Trebuchet MS"/>
                <a:cs typeface="Trebuchet MS"/>
              </a:rPr>
              <a:t>IP </a:t>
            </a:r>
            <a:r>
              <a:rPr sz="1400" spc="-85" dirty="0">
                <a:latin typeface="Trebuchet MS"/>
                <a:cs typeface="Trebuchet MS"/>
              </a:rPr>
              <a:t>camera,  it </a:t>
            </a:r>
            <a:r>
              <a:rPr sz="1400" spc="-40" dirty="0">
                <a:latin typeface="Trebuchet MS"/>
                <a:cs typeface="Trebuchet MS"/>
              </a:rPr>
              <a:t>can </a:t>
            </a:r>
            <a:r>
              <a:rPr sz="1400" spc="-25" dirty="0">
                <a:latin typeface="Trebuchet MS"/>
                <a:cs typeface="Trebuchet MS"/>
              </a:rPr>
              <a:t>only </a:t>
            </a:r>
            <a:r>
              <a:rPr sz="1400" spc="-45" dirty="0">
                <a:latin typeface="Trebuchet MS"/>
                <a:cs typeface="Trebuchet MS"/>
              </a:rPr>
              <a:t>make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55" dirty="0">
                <a:latin typeface="Trebuchet MS"/>
                <a:cs typeface="Trebuchet MS"/>
              </a:rPr>
              <a:t>record  </a:t>
            </a:r>
            <a:r>
              <a:rPr sz="1400" spc="-50" dirty="0">
                <a:latin typeface="Trebuchet MS"/>
                <a:cs typeface="Trebuchet MS"/>
              </a:rPr>
              <a:t>of </a:t>
            </a:r>
            <a:r>
              <a:rPr sz="1400" spc="-45" dirty="0">
                <a:latin typeface="Trebuchet MS"/>
                <a:cs typeface="Trebuchet MS"/>
              </a:rPr>
              <a:t>what </a:t>
            </a:r>
            <a:r>
              <a:rPr sz="1400" spc="-40" dirty="0">
                <a:latin typeface="Trebuchet MS"/>
                <a:cs typeface="Trebuchet MS"/>
              </a:rPr>
              <a:t>happened, </a:t>
            </a:r>
            <a:r>
              <a:rPr sz="1400" spc="-25" dirty="0">
                <a:latin typeface="Trebuchet MS"/>
                <a:cs typeface="Trebuchet MS"/>
              </a:rPr>
              <a:t>but  </a:t>
            </a:r>
            <a:r>
              <a:rPr sz="1400" spc="-40" dirty="0">
                <a:latin typeface="Trebuchet MS"/>
                <a:cs typeface="Trebuchet MS"/>
              </a:rPr>
              <a:t>RoyalShield </a:t>
            </a:r>
            <a:r>
              <a:rPr sz="1400" spc="-45" dirty="0">
                <a:latin typeface="Trebuchet MS"/>
                <a:cs typeface="Trebuchet MS"/>
              </a:rPr>
              <a:t>invented</a:t>
            </a:r>
            <a:r>
              <a:rPr sz="1400" spc="-2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AEW  </a:t>
            </a:r>
            <a:r>
              <a:rPr sz="1400" spc="-25" dirty="0">
                <a:latin typeface="Trebuchet MS"/>
                <a:cs typeface="Trebuchet MS"/>
              </a:rPr>
              <a:t>which </a:t>
            </a:r>
            <a:r>
              <a:rPr sz="1400" spc="-15" dirty="0">
                <a:latin typeface="Trebuchet MS"/>
                <a:cs typeface="Trebuchet MS"/>
              </a:rPr>
              <a:t>brought</a:t>
            </a:r>
            <a:r>
              <a:rPr sz="1400" spc="-25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revolution</a:t>
            </a:r>
            <a:endParaRPr sz="1400">
              <a:latin typeface="Trebuchet MS"/>
              <a:cs typeface="Trebuchet MS"/>
            </a:endParaRPr>
          </a:p>
          <a:p>
            <a:pPr marL="32384">
              <a:lnSpc>
                <a:spcPts val="1385"/>
              </a:lnSpc>
            </a:pP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55" dirty="0">
                <a:latin typeface="Trebuchet MS"/>
                <a:cs typeface="Trebuchet MS"/>
              </a:rPr>
              <a:t>traditional</a:t>
            </a:r>
            <a:r>
              <a:rPr sz="1400" spc="-28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endParaRPr sz="1400">
              <a:latin typeface="Trebuchet MS"/>
              <a:cs typeface="Trebuchet MS"/>
            </a:endParaRPr>
          </a:p>
          <a:p>
            <a:pPr marL="32384" marR="8037830">
              <a:lnSpc>
                <a:spcPts val="1500"/>
              </a:lnSpc>
              <a:spcBef>
                <a:spcPts val="105"/>
              </a:spcBef>
            </a:pP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55" dirty="0">
                <a:latin typeface="Trebuchet MS"/>
                <a:cs typeface="Trebuchet MS"/>
              </a:rPr>
              <a:t>increase </a:t>
            </a:r>
            <a:r>
              <a:rPr sz="1400" spc="-60" dirty="0">
                <a:latin typeface="Trebuchet MS"/>
                <a:cs typeface="Trebuchet MS"/>
              </a:rPr>
              <a:t>customers’  </a:t>
            </a:r>
            <a:r>
              <a:rPr sz="1400" spc="-50" dirty="0">
                <a:latin typeface="Trebuchet MS"/>
                <a:cs typeface="Trebuchet MS"/>
              </a:rPr>
              <a:t>security </a:t>
            </a:r>
            <a:r>
              <a:rPr sz="1400" spc="-95" dirty="0">
                <a:latin typeface="Trebuchet MS"/>
                <a:cs typeface="Trebuchet MS"/>
              </a:rPr>
              <a:t>level. </a:t>
            </a:r>
            <a:r>
              <a:rPr sz="1400" spc="-10" dirty="0">
                <a:latin typeface="Trebuchet MS"/>
                <a:cs typeface="Trebuchet MS"/>
              </a:rPr>
              <a:t>AEW </a:t>
            </a:r>
            <a:r>
              <a:rPr sz="1400" spc="-25" dirty="0">
                <a:latin typeface="Trebuchet MS"/>
                <a:cs typeface="Trebuchet MS"/>
              </a:rPr>
              <a:t>means  </a:t>
            </a:r>
            <a:r>
              <a:rPr sz="1400" spc="-45" dirty="0">
                <a:latin typeface="Trebuchet MS"/>
                <a:cs typeface="Trebuchet MS"/>
              </a:rPr>
              <a:t>auto-tracking </a:t>
            </a:r>
            <a:r>
              <a:rPr sz="1400" spc="-65" dirty="0">
                <a:latin typeface="Trebuchet MS"/>
                <a:cs typeface="Trebuchet MS"/>
              </a:rPr>
              <a:t>early</a:t>
            </a:r>
            <a:r>
              <a:rPr sz="1400" spc="-229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warning</a:t>
            </a:r>
            <a:endParaRPr sz="1400">
              <a:latin typeface="Trebuchet MS"/>
              <a:cs typeface="Trebuchet MS"/>
            </a:endParaRPr>
          </a:p>
          <a:p>
            <a:pPr marL="32384">
              <a:lnSpc>
                <a:spcPts val="1390"/>
              </a:lnSpc>
            </a:pP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flashing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light,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audio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voice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32384">
              <a:lnSpc>
                <a:spcPts val="1575"/>
              </a:lnSpc>
            </a:pPr>
            <a:r>
              <a:rPr sz="1400" spc="-65" dirty="0">
                <a:latin typeface="Trebuchet MS"/>
                <a:cs typeface="Trebuchet MS"/>
              </a:rPr>
              <a:t>laser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tracking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prevent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intrusion.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500"/>
              </a:lnSpc>
              <a:spcBef>
                <a:spcPts val="190"/>
              </a:spcBef>
            </a:pPr>
            <a:r>
              <a:rPr sz="1400" spc="-50" dirty="0">
                <a:latin typeface="Trebuchet MS"/>
                <a:cs typeface="Trebuchet MS"/>
              </a:rPr>
              <a:t>This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was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firstly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used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PTZ,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later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apply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it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EW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bullet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products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other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lower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price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products.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increase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accuracy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  </a:t>
            </a:r>
            <a:r>
              <a:rPr sz="1400" spc="-85" dirty="0">
                <a:latin typeface="Trebuchet MS"/>
                <a:cs typeface="Trebuchet MS"/>
              </a:rPr>
              <a:t>alarm,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recently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layout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another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technology,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increase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accuracy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by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80%.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4109" y="3601453"/>
            <a:ext cx="5271135" cy="1811020"/>
            <a:chOff x="364109" y="3601453"/>
            <a:chExt cx="5271135" cy="1811020"/>
          </a:xfrm>
        </p:grpSpPr>
        <p:sp>
          <p:nvSpPr>
            <p:cNvPr id="14" name="object 14"/>
            <p:cNvSpPr/>
            <p:nvPr/>
          </p:nvSpPr>
          <p:spPr>
            <a:xfrm>
              <a:off x="370459" y="3607803"/>
              <a:ext cx="5258435" cy="1798320"/>
            </a:xfrm>
            <a:custGeom>
              <a:avLst/>
              <a:gdLst/>
              <a:ahLst/>
              <a:cxnLst/>
              <a:rect l="l" t="t" r="r" b="b"/>
              <a:pathLst>
                <a:path w="5258435" h="1798320">
                  <a:moveTo>
                    <a:pt x="5257863" y="1797748"/>
                  </a:moveTo>
                  <a:lnTo>
                    <a:pt x="0" y="1797748"/>
                  </a:lnTo>
                  <a:lnTo>
                    <a:pt x="0" y="0"/>
                  </a:lnTo>
                  <a:lnTo>
                    <a:pt x="5257863" y="0"/>
                  </a:lnTo>
                  <a:lnTo>
                    <a:pt x="5257863" y="1797748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230" y="3670745"/>
              <a:ext cx="5054523" cy="1675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98515" y="3609276"/>
            <a:ext cx="2150745" cy="1795145"/>
          </a:xfrm>
          <a:prstGeom prst="rect">
            <a:avLst/>
          </a:prstGeom>
          <a:ln w="12700">
            <a:solidFill>
              <a:srgbClr val="93959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551180">
              <a:lnSpc>
                <a:spcPct val="100000"/>
              </a:lnSpc>
              <a:spcBef>
                <a:spcPts val="5"/>
              </a:spcBef>
            </a:pPr>
            <a:r>
              <a:rPr sz="1050" spc="-15" dirty="0">
                <a:latin typeface="Trebuchet MS"/>
                <a:cs typeface="Trebuchet MS"/>
              </a:rPr>
              <a:t>Alarm </a:t>
            </a:r>
            <a:r>
              <a:rPr sz="1050" spc="-40" dirty="0">
                <a:latin typeface="Trebuchet MS"/>
                <a:cs typeface="Trebuchet MS"/>
              </a:rPr>
              <a:t>for </a:t>
            </a:r>
            <a:r>
              <a:rPr sz="1050" spc="-35" dirty="0">
                <a:latin typeface="Trebuchet MS"/>
                <a:cs typeface="Trebuchet MS"/>
              </a:rPr>
              <a:t>Car</a:t>
            </a:r>
            <a:r>
              <a:rPr sz="1050" spc="-22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Only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2048" y="3637369"/>
            <a:ext cx="2006815" cy="149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07477" y="3609276"/>
            <a:ext cx="2150745" cy="1795145"/>
          </a:xfrm>
          <a:prstGeom prst="rect">
            <a:avLst/>
          </a:prstGeom>
          <a:ln w="12700">
            <a:solidFill>
              <a:srgbClr val="93959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598170">
              <a:lnSpc>
                <a:spcPct val="100000"/>
              </a:lnSpc>
              <a:spcBef>
                <a:spcPts val="5"/>
              </a:spcBef>
            </a:pPr>
            <a:r>
              <a:rPr sz="1050" spc="-15" dirty="0">
                <a:latin typeface="Trebuchet MS"/>
                <a:cs typeface="Trebuchet MS"/>
              </a:rPr>
              <a:t>Alarm </a:t>
            </a:r>
            <a:r>
              <a:rPr sz="1050" spc="-40" dirty="0">
                <a:latin typeface="Trebuchet MS"/>
                <a:cs typeface="Trebuchet MS"/>
              </a:rPr>
              <a:t>for</a:t>
            </a:r>
            <a:r>
              <a:rPr sz="1050" spc="-170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People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19046" y="3647135"/>
            <a:ext cx="1930577" cy="1496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5252" y="5330245"/>
            <a:ext cx="9429115" cy="135572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400" spc="5" dirty="0">
                <a:latin typeface="Trebuchet MS"/>
                <a:cs typeface="Trebuchet MS"/>
              </a:rPr>
              <a:t>Now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have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full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solution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AEW,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which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not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only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make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you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but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also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convenient.</a:t>
            </a:r>
            <a:endParaRPr sz="1400">
              <a:latin typeface="Trebuchet MS"/>
              <a:cs typeface="Trebuchet MS"/>
            </a:endParaRPr>
          </a:p>
          <a:p>
            <a:pPr marL="32384" algn="just">
              <a:lnSpc>
                <a:spcPct val="100000"/>
              </a:lnSpc>
              <a:spcBef>
                <a:spcPts val="1000"/>
              </a:spcBef>
            </a:pPr>
            <a:r>
              <a:rPr sz="1800" b="1" spc="-5" dirty="0">
                <a:latin typeface="Trebuchet MS"/>
                <a:cs typeface="Trebuchet MS"/>
              </a:rPr>
              <a:t>Human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Classification</a:t>
            </a:r>
            <a:endParaRPr sz="1800">
              <a:latin typeface="Trebuchet MS"/>
              <a:cs typeface="Trebuchet MS"/>
            </a:endParaRPr>
          </a:p>
          <a:p>
            <a:pPr marL="32384" marR="5080" algn="just">
              <a:lnSpc>
                <a:spcPts val="1500"/>
              </a:lnSpc>
              <a:spcBef>
                <a:spcPts val="375"/>
              </a:spcBef>
            </a:pPr>
            <a:r>
              <a:rPr sz="1400" spc="-6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human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classification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tracking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video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plays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major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roll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security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systems.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paper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proposes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an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approach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detect 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track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persons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video.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processing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time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detect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person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reduced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by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performing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classification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operation  </a:t>
            </a:r>
            <a:r>
              <a:rPr sz="1400" spc="10" dirty="0">
                <a:latin typeface="Trebuchet MS"/>
                <a:cs typeface="Trebuchet MS"/>
              </a:rPr>
              <a:t>on </a:t>
            </a:r>
            <a:r>
              <a:rPr sz="1400" spc="-25" dirty="0">
                <a:latin typeface="Trebuchet MS"/>
                <a:cs typeface="Trebuchet MS"/>
              </a:rPr>
              <a:t>down-sampled</a:t>
            </a:r>
            <a:r>
              <a:rPr sz="1400" spc="-3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video. After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7901" y="6708612"/>
            <a:ext cx="167640" cy="2413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56" y="698395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5211" y="1861363"/>
            <a:ext cx="2161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rebuchet MS"/>
                <a:cs typeface="Trebuchet MS"/>
              </a:rPr>
              <a:t>Vehicle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Classification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690" y="217843"/>
            <a:ext cx="7271384" cy="8102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spc="-40" dirty="0">
                <a:latin typeface="Trebuchet MS"/>
                <a:cs typeface="Trebuchet MS"/>
              </a:rPr>
              <a:t>detecting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person,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original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size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video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reconstructed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using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advance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technology.  </a:t>
            </a:r>
            <a:r>
              <a:rPr sz="1400" spc="-6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performance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analysis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carried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by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comparing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state-of-the-art-algorithms.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390"/>
              </a:lnSpc>
            </a:pPr>
            <a:r>
              <a:rPr sz="1400" spc="-6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experimental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results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show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that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proposed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method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well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suited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detecting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tracking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</a:pP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person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lower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processing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time.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2262" y="257645"/>
            <a:ext cx="2348738" cy="140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36042" y="1226807"/>
            <a:ext cx="3763645" cy="1751964"/>
            <a:chOff x="236042" y="1226807"/>
            <a:chExt cx="3763645" cy="1751964"/>
          </a:xfrm>
        </p:grpSpPr>
        <p:sp>
          <p:nvSpPr>
            <p:cNvPr id="7" name="object 7"/>
            <p:cNvSpPr/>
            <p:nvPr/>
          </p:nvSpPr>
          <p:spPr>
            <a:xfrm>
              <a:off x="242392" y="1233157"/>
              <a:ext cx="3750945" cy="1739264"/>
            </a:xfrm>
            <a:custGeom>
              <a:avLst/>
              <a:gdLst/>
              <a:ahLst/>
              <a:cxnLst/>
              <a:rect l="l" t="t" r="r" b="b"/>
              <a:pathLst>
                <a:path w="3750945" h="1739264">
                  <a:moveTo>
                    <a:pt x="3750475" y="1739023"/>
                  </a:moveTo>
                  <a:lnTo>
                    <a:pt x="0" y="1739023"/>
                  </a:lnTo>
                  <a:lnTo>
                    <a:pt x="0" y="0"/>
                  </a:lnTo>
                  <a:lnTo>
                    <a:pt x="3750475" y="0"/>
                  </a:lnTo>
                  <a:lnTo>
                    <a:pt x="3750475" y="1739023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926" y="1274877"/>
              <a:ext cx="3646445" cy="1658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9690" y="3209080"/>
            <a:ext cx="9571355" cy="28428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35" dirty="0">
                <a:latin typeface="Trebuchet MS"/>
                <a:cs typeface="Trebuchet MS"/>
              </a:rPr>
              <a:t>Panoramic</a:t>
            </a:r>
            <a:endParaRPr sz="1800">
              <a:latin typeface="Trebuchet MS"/>
              <a:cs typeface="Trebuchet MS"/>
            </a:endParaRPr>
          </a:p>
          <a:p>
            <a:pPr marL="46355" marR="6988175">
              <a:lnSpc>
                <a:spcPts val="1500"/>
              </a:lnSpc>
              <a:spcBef>
                <a:spcPts val="740"/>
              </a:spcBef>
            </a:pPr>
            <a:r>
              <a:rPr sz="1400" spc="-40" dirty="0">
                <a:latin typeface="Trebuchet MS"/>
                <a:cs typeface="Trebuchet MS"/>
              </a:rPr>
              <a:t>RoyalShield </a:t>
            </a:r>
            <a:r>
              <a:rPr sz="1400" spc="-35" dirty="0">
                <a:latin typeface="Trebuchet MS"/>
                <a:cs typeface="Trebuchet MS"/>
              </a:rPr>
              <a:t>panoramic </a:t>
            </a:r>
            <a:r>
              <a:rPr sz="1400" spc="-95" dirty="0">
                <a:latin typeface="Trebuchet MS"/>
                <a:cs typeface="Trebuchet MS"/>
              </a:rPr>
              <a:t>PTZ, </a:t>
            </a:r>
            <a:r>
              <a:rPr sz="1400" spc="-45" dirty="0">
                <a:latin typeface="Trebuchet MS"/>
                <a:cs typeface="Trebuchet MS"/>
              </a:rPr>
              <a:t>with  </a:t>
            </a:r>
            <a:r>
              <a:rPr sz="1400" spc="-30" dirty="0">
                <a:latin typeface="Trebuchet MS"/>
                <a:cs typeface="Trebuchet MS"/>
              </a:rPr>
              <a:t>hybrid </a:t>
            </a:r>
            <a:r>
              <a:rPr sz="1400" spc="15" dirty="0">
                <a:latin typeface="Trebuchet MS"/>
                <a:cs typeface="Trebuchet MS"/>
              </a:rPr>
              <a:t>16MP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85" dirty="0">
                <a:latin typeface="Trebuchet MS"/>
                <a:cs typeface="Trebuchet MS"/>
              </a:rPr>
              <a:t>360° </a:t>
            </a:r>
            <a:r>
              <a:rPr sz="1400" spc="-50" dirty="0">
                <a:latin typeface="Trebuchet MS"/>
                <a:cs typeface="Trebuchet MS"/>
              </a:rPr>
              <a:t>rotation  </a:t>
            </a:r>
            <a:r>
              <a:rPr sz="1400" spc="-65" dirty="0">
                <a:latin typeface="Trebuchet MS"/>
                <a:cs typeface="Trebuchet MS"/>
              </a:rPr>
              <a:t>offers </a:t>
            </a:r>
            <a:r>
              <a:rPr sz="1400" spc="-15" dirty="0">
                <a:latin typeface="Trebuchet MS"/>
                <a:cs typeface="Trebuchet MS"/>
              </a:rPr>
              <a:t>both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70" dirty="0">
                <a:latin typeface="Trebuchet MS"/>
                <a:cs typeface="Trebuchet MS"/>
              </a:rPr>
              <a:t>full </a:t>
            </a:r>
            <a:r>
              <a:rPr sz="1400" spc="-15" dirty="0">
                <a:latin typeface="Trebuchet MS"/>
                <a:cs typeface="Trebuchet MS"/>
              </a:rPr>
              <a:t>command  </a:t>
            </a:r>
            <a:r>
              <a:rPr sz="1400" spc="-40" dirty="0">
                <a:latin typeface="Trebuchet MS"/>
                <a:cs typeface="Trebuchet MS"/>
              </a:rPr>
              <a:t>overview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55" dirty="0">
                <a:latin typeface="Trebuchet MS"/>
                <a:cs typeface="Trebuchet MS"/>
              </a:rPr>
              <a:t>ability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60" dirty="0">
                <a:latin typeface="Trebuchet MS"/>
                <a:cs typeface="Trebuchet MS"/>
              </a:rPr>
              <a:t>alarm  </a:t>
            </a:r>
            <a:r>
              <a:rPr sz="1400" spc="-55" dirty="0">
                <a:latin typeface="Trebuchet MS"/>
                <a:cs typeface="Trebuchet MS"/>
              </a:rPr>
              <a:t>before </a:t>
            </a:r>
            <a:r>
              <a:rPr sz="1400" spc="-15" dirty="0">
                <a:latin typeface="Trebuchet MS"/>
                <a:cs typeface="Trebuchet MS"/>
              </a:rPr>
              <a:t>some bad </a:t>
            </a:r>
            <a:r>
              <a:rPr sz="1400" spc="-45" dirty="0">
                <a:latin typeface="Trebuchet MS"/>
                <a:cs typeface="Trebuchet MS"/>
              </a:rPr>
              <a:t>events </a:t>
            </a:r>
            <a:r>
              <a:rPr sz="1400" spc="-15" dirty="0">
                <a:latin typeface="Trebuchet MS"/>
                <a:cs typeface="Trebuchet MS"/>
              </a:rPr>
              <a:t>and  </a:t>
            </a:r>
            <a:r>
              <a:rPr sz="1400" spc="-40" dirty="0">
                <a:latin typeface="Trebuchet MS"/>
                <a:cs typeface="Trebuchet MS"/>
              </a:rPr>
              <a:t>incidents </a:t>
            </a:r>
            <a:r>
              <a:rPr sz="1400" spc="-45" dirty="0">
                <a:latin typeface="Trebuchet MS"/>
                <a:cs typeface="Trebuchet MS"/>
              </a:rPr>
              <a:t>happen. </a:t>
            </a:r>
            <a:r>
              <a:rPr sz="1400" spc="-25" dirty="0">
                <a:latin typeface="Trebuchet MS"/>
                <a:cs typeface="Trebuchet MS"/>
              </a:rPr>
              <a:t>Advanced  </a:t>
            </a:r>
            <a:r>
              <a:rPr sz="1400" spc="-30" dirty="0">
                <a:latin typeface="Trebuchet MS"/>
                <a:cs typeface="Trebuchet MS"/>
              </a:rPr>
              <a:t>technologies </a:t>
            </a:r>
            <a:r>
              <a:rPr sz="1400" spc="-50" dirty="0">
                <a:latin typeface="Trebuchet MS"/>
                <a:cs typeface="Trebuchet MS"/>
              </a:rPr>
              <a:t>of </a:t>
            </a:r>
            <a:r>
              <a:rPr sz="1400" spc="-40" dirty="0">
                <a:latin typeface="Trebuchet MS"/>
                <a:cs typeface="Trebuchet MS"/>
              </a:rPr>
              <a:t>RoyalShield  </a:t>
            </a:r>
            <a:r>
              <a:rPr sz="1400" spc="-35" dirty="0">
                <a:latin typeface="Trebuchet MS"/>
                <a:cs typeface="Trebuchet MS"/>
              </a:rPr>
              <a:t>panoramic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PTZ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have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following  </a:t>
            </a:r>
            <a:r>
              <a:rPr sz="1400" spc="-65" dirty="0">
                <a:latin typeface="Trebuchet MS"/>
                <a:cs typeface="Trebuchet MS"/>
              </a:rPr>
              <a:t>three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advantages: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  <a:spcBef>
                <a:spcPts val="405"/>
              </a:spcBef>
            </a:pPr>
            <a:r>
              <a:rPr sz="1400" i="1" spc="-135" dirty="0">
                <a:latin typeface="Trebuchet MS"/>
                <a:cs typeface="Trebuchet MS"/>
              </a:rPr>
              <a:t>1. </a:t>
            </a:r>
            <a:r>
              <a:rPr sz="1400" i="1" spc="-105" dirty="0">
                <a:latin typeface="Trebuchet MS"/>
                <a:cs typeface="Trebuchet MS"/>
              </a:rPr>
              <a:t>The </a:t>
            </a:r>
            <a:r>
              <a:rPr sz="1400" i="1" spc="-70" dirty="0">
                <a:latin typeface="Trebuchet MS"/>
                <a:cs typeface="Trebuchet MS"/>
              </a:rPr>
              <a:t>camera </a:t>
            </a:r>
            <a:r>
              <a:rPr sz="1400" i="1" spc="-80" dirty="0">
                <a:latin typeface="Trebuchet MS"/>
                <a:cs typeface="Trebuchet MS"/>
              </a:rPr>
              <a:t>incorporates</a:t>
            </a:r>
            <a:r>
              <a:rPr sz="1400" i="1" spc="-114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eight</a:t>
            </a:r>
            <a:endParaRPr sz="1400">
              <a:latin typeface="Trebuchet MS"/>
              <a:cs typeface="Trebuchet MS"/>
            </a:endParaRPr>
          </a:p>
          <a:p>
            <a:pPr marL="206375">
              <a:lnSpc>
                <a:spcPts val="1500"/>
              </a:lnSpc>
            </a:pPr>
            <a:r>
              <a:rPr sz="1400" i="1" spc="-25" dirty="0">
                <a:latin typeface="Trebuchet MS"/>
                <a:cs typeface="Trebuchet MS"/>
              </a:rPr>
              <a:t>2MP</a:t>
            </a:r>
            <a:r>
              <a:rPr sz="1400" i="1" spc="-170" dirty="0">
                <a:latin typeface="Trebuchet MS"/>
                <a:cs typeface="Trebuchet MS"/>
              </a:rPr>
              <a:t> </a:t>
            </a:r>
            <a:r>
              <a:rPr sz="1400" i="1" spc="-110" dirty="0">
                <a:latin typeface="Trebuchet MS"/>
                <a:cs typeface="Trebuchet MS"/>
              </a:rPr>
              <a:t>lens,</a:t>
            </a:r>
            <a:r>
              <a:rPr sz="1400" i="1" spc="-17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use</a:t>
            </a:r>
            <a:r>
              <a:rPr sz="1400" i="1" spc="-170" dirty="0">
                <a:latin typeface="Trebuchet MS"/>
                <a:cs typeface="Trebuchet MS"/>
              </a:rPr>
              <a:t> </a:t>
            </a:r>
            <a:r>
              <a:rPr sz="1400" i="1" spc="-75" dirty="0">
                <a:latin typeface="Trebuchet MS"/>
                <a:cs typeface="Trebuchet MS"/>
              </a:rPr>
              <a:t>special</a:t>
            </a:r>
            <a:r>
              <a:rPr sz="1400" i="1" spc="-170" dirty="0">
                <a:latin typeface="Trebuchet MS"/>
                <a:cs typeface="Trebuchet MS"/>
              </a:rPr>
              <a:t> </a:t>
            </a:r>
            <a:r>
              <a:rPr sz="1400" i="1" spc="-65" dirty="0">
                <a:latin typeface="Trebuchet MS"/>
                <a:cs typeface="Trebuchet MS"/>
              </a:rPr>
              <a:t>conical</a:t>
            </a:r>
            <a:r>
              <a:rPr sz="1400" i="1" spc="-17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video</a:t>
            </a:r>
            <a:r>
              <a:rPr sz="1400" i="1" spc="-175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stich</a:t>
            </a:r>
            <a:endParaRPr sz="1400">
              <a:latin typeface="Trebuchet MS"/>
              <a:cs typeface="Trebuchet MS"/>
            </a:endParaRPr>
          </a:p>
          <a:p>
            <a:pPr marL="206375">
              <a:lnSpc>
                <a:spcPts val="1590"/>
              </a:lnSpc>
            </a:pPr>
            <a:r>
              <a:rPr sz="1400" i="1" spc="-80" dirty="0">
                <a:latin typeface="Trebuchet MS"/>
                <a:cs typeface="Trebuchet MS"/>
              </a:rPr>
              <a:t>technology,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65" dirty="0">
                <a:latin typeface="Trebuchet MS"/>
                <a:cs typeface="Trebuchet MS"/>
              </a:rPr>
              <a:t>not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60" dirty="0">
                <a:latin typeface="Trebuchet MS"/>
                <a:cs typeface="Trebuchet MS"/>
              </a:rPr>
              <a:t>only</a:t>
            </a:r>
            <a:r>
              <a:rPr sz="1400" i="1" spc="100" dirty="0">
                <a:latin typeface="Trebuchet MS"/>
                <a:cs typeface="Trebuchet MS"/>
              </a:rPr>
              <a:t> </a:t>
            </a:r>
            <a:r>
              <a:rPr sz="1400" i="1" spc="-60" dirty="0">
                <a:latin typeface="Trebuchet MS"/>
                <a:cs typeface="Trebuchet MS"/>
              </a:rPr>
              <a:t>oVering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a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130" dirty="0">
                <a:latin typeface="Trebuchet MS"/>
                <a:cs typeface="Trebuchet MS"/>
              </a:rPr>
              <a:t>360°/180°</a:t>
            </a:r>
            <a:r>
              <a:rPr sz="1400" i="1" spc="100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panoramic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view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but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also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35" dirty="0">
                <a:latin typeface="Trebuchet MS"/>
                <a:cs typeface="Trebuchet MS"/>
              </a:rPr>
              <a:t>making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100" dirty="0">
                <a:latin typeface="Trebuchet MS"/>
                <a:cs typeface="Trebuchet MS"/>
              </a:rPr>
              <a:t>the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image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90" dirty="0">
                <a:latin typeface="Trebuchet MS"/>
                <a:cs typeface="Trebuchet MS"/>
              </a:rPr>
              <a:t>with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125" dirty="0">
                <a:latin typeface="Trebuchet MS"/>
                <a:cs typeface="Trebuchet MS"/>
              </a:rPr>
              <a:t>better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3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performance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90" dirty="0">
                <a:latin typeface="Trebuchet MS"/>
                <a:cs typeface="Trebuchet MS"/>
              </a:rPr>
              <a:t>with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less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blind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100" dirty="0">
                <a:latin typeface="Trebuchet MS"/>
                <a:cs typeface="Trebuchet MS"/>
              </a:rPr>
              <a:t>area.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28987" y="3303397"/>
            <a:ext cx="3370579" cy="2433955"/>
            <a:chOff x="3328987" y="3303397"/>
            <a:chExt cx="3370579" cy="2433955"/>
          </a:xfrm>
        </p:grpSpPr>
        <p:sp>
          <p:nvSpPr>
            <p:cNvPr id="11" name="object 11"/>
            <p:cNvSpPr/>
            <p:nvPr/>
          </p:nvSpPr>
          <p:spPr>
            <a:xfrm>
              <a:off x="3335337" y="3309747"/>
              <a:ext cx="3357879" cy="2421255"/>
            </a:xfrm>
            <a:custGeom>
              <a:avLst/>
              <a:gdLst/>
              <a:ahLst/>
              <a:cxnLst/>
              <a:rect l="l" t="t" r="r" b="b"/>
              <a:pathLst>
                <a:path w="3357879" h="2421254">
                  <a:moveTo>
                    <a:pt x="3357511" y="2421102"/>
                  </a:moveTo>
                  <a:lnTo>
                    <a:pt x="0" y="2421102"/>
                  </a:lnTo>
                  <a:lnTo>
                    <a:pt x="0" y="0"/>
                  </a:lnTo>
                  <a:lnTo>
                    <a:pt x="3357511" y="0"/>
                  </a:lnTo>
                  <a:lnTo>
                    <a:pt x="3357511" y="2421102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4171" y="3387496"/>
              <a:ext cx="3225165" cy="2270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67601" y="3290481"/>
            <a:ext cx="3370579" cy="2433955"/>
            <a:chOff x="6767601" y="3290481"/>
            <a:chExt cx="3370579" cy="2433955"/>
          </a:xfrm>
        </p:grpSpPr>
        <p:sp>
          <p:nvSpPr>
            <p:cNvPr id="14" name="object 14"/>
            <p:cNvSpPr/>
            <p:nvPr/>
          </p:nvSpPr>
          <p:spPr>
            <a:xfrm>
              <a:off x="6773951" y="3296831"/>
              <a:ext cx="3357879" cy="2421255"/>
            </a:xfrm>
            <a:custGeom>
              <a:avLst/>
              <a:gdLst/>
              <a:ahLst/>
              <a:cxnLst/>
              <a:rect l="l" t="t" r="r" b="b"/>
              <a:pathLst>
                <a:path w="3357879" h="2421254">
                  <a:moveTo>
                    <a:pt x="3357511" y="2421089"/>
                  </a:moveTo>
                  <a:lnTo>
                    <a:pt x="0" y="2421089"/>
                  </a:lnTo>
                  <a:lnTo>
                    <a:pt x="0" y="0"/>
                  </a:lnTo>
                  <a:lnTo>
                    <a:pt x="3357511" y="0"/>
                  </a:lnTo>
                  <a:lnTo>
                    <a:pt x="3357511" y="2421089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86943" y="3371126"/>
              <a:ext cx="3136900" cy="22520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901" y="6708612"/>
            <a:ext cx="167640" cy="2413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070" y="5295508"/>
            <a:ext cx="1457325" cy="2265045"/>
            <a:chOff x="9235070" y="5295508"/>
            <a:chExt cx="1457325" cy="2265045"/>
          </a:xfrm>
        </p:grpSpPr>
        <p:sp>
          <p:nvSpPr>
            <p:cNvPr id="3" name="object 3"/>
            <p:cNvSpPr/>
            <p:nvPr/>
          </p:nvSpPr>
          <p:spPr>
            <a:xfrm>
              <a:off x="9376537" y="5638127"/>
              <a:ext cx="1315720" cy="1922145"/>
            </a:xfrm>
            <a:custGeom>
              <a:avLst/>
              <a:gdLst/>
              <a:ahLst/>
              <a:cxnLst/>
              <a:rect l="l" t="t" r="r" b="b"/>
              <a:pathLst>
                <a:path w="1315720" h="1922145">
                  <a:moveTo>
                    <a:pt x="1315466" y="0"/>
                  </a:moveTo>
                  <a:lnTo>
                    <a:pt x="0" y="1921929"/>
                  </a:lnTo>
                  <a:lnTo>
                    <a:pt x="1315466" y="1921929"/>
                  </a:lnTo>
                  <a:lnTo>
                    <a:pt x="1315466" y="0"/>
                  </a:lnTo>
                  <a:close/>
                </a:path>
              </a:pathLst>
            </a:custGeom>
            <a:solidFill>
              <a:srgbClr val="CE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5059" y="5295519"/>
              <a:ext cx="1457325" cy="2265045"/>
            </a:xfrm>
            <a:custGeom>
              <a:avLst/>
              <a:gdLst/>
              <a:ahLst/>
              <a:cxnLst/>
              <a:rect l="l" t="t" r="r" b="b"/>
              <a:pathLst>
                <a:path w="1457325" h="2265045">
                  <a:moveTo>
                    <a:pt x="1456944" y="384238"/>
                  </a:moveTo>
                  <a:lnTo>
                    <a:pt x="1456931" y="0"/>
                  </a:lnTo>
                  <a:lnTo>
                    <a:pt x="29057" y="2035670"/>
                  </a:lnTo>
                  <a:lnTo>
                    <a:pt x="160959" y="2035060"/>
                  </a:lnTo>
                  <a:lnTo>
                    <a:pt x="0" y="2264537"/>
                  </a:lnTo>
                  <a:lnTo>
                    <a:pt x="803833" y="2264537"/>
                  </a:lnTo>
                  <a:lnTo>
                    <a:pt x="1456944" y="1333449"/>
                  </a:lnTo>
                  <a:lnTo>
                    <a:pt x="1456944" y="384238"/>
                  </a:lnTo>
                  <a:close/>
                </a:path>
              </a:pathLst>
            </a:custGeom>
            <a:solidFill>
              <a:srgbClr val="CE2027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0804" y="6985216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59"/>
                </a:lnTo>
                <a:lnTo>
                  <a:pt x="7606880" y="300659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956" y="6985765"/>
            <a:ext cx="920846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258" y="235480"/>
            <a:ext cx="4680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Trebuchet MS"/>
                <a:cs typeface="Trebuchet MS"/>
              </a:rPr>
              <a:t>Lowest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illumination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0.0008lux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24hours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full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colourful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image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4956" y="235480"/>
            <a:ext cx="319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400" i="1" spc="-135" dirty="0">
                <a:latin typeface="Trebuchet MS"/>
                <a:cs typeface="Trebuchet MS"/>
              </a:rPr>
              <a:t>2.	</a:t>
            </a:r>
            <a:r>
              <a:rPr sz="1400" i="1" spc="-80" dirty="0">
                <a:latin typeface="Trebuchet MS"/>
                <a:cs typeface="Trebuchet MS"/>
              </a:rPr>
              <a:t>Tracking </a:t>
            </a:r>
            <a:r>
              <a:rPr sz="1400" i="1" spc="-90" dirty="0">
                <a:latin typeface="Trebuchet MS"/>
                <a:cs typeface="Trebuchet MS"/>
              </a:rPr>
              <a:t>multi-targets</a:t>
            </a:r>
            <a:r>
              <a:rPr sz="1400" i="1" spc="-265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simultaneously.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9557" y="560997"/>
            <a:ext cx="4776470" cy="1997710"/>
            <a:chOff x="369557" y="560997"/>
            <a:chExt cx="4776470" cy="1997710"/>
          </a:xfrm>
        </p:grpSpPr>
        <p:sp>
          <p:nvSpPr>
            <p:cNvPr id="10" name="object 10"/>
            <p:cNvSpPr/>
            <p:nvPr/>
          </p:nvSpPr>
          <p:spPr>
            <a:xfrm>
              <a:off x="375907" y="567347"/>
              <a:ext cx="4763770" cy="1985010"/>
            </a:xfrm>
            <a:custGeom>
              <a:avLst/>
              <a:gdLst/>
              <a:ahLst/>
              <a:cxnLst/>
              <a:rect l="l" t="t" r="r" b="b"/>
              <a:pathLst>
                <a:path w="4763770" h="1985010">
                  <a:moveTo>
                    <a:pt x="4763363" y="1984908"/>
                  </a:moveTo>
                  <a:lnTo>
                    <a:pt x="0" y="1984908"/>
                  </a:lnTo>
                  <a:lnTo>
                    <a:pt x="0" y="0"/>
                  </a:lnTo>
                  <a:lnTo>
                    <a:pt x="4763363" y="0"/>
                  </a:lnTo>
                  <a:lnTo>
                    <a:pt x="4763363" y="1984908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976" y="611314"/>
              <a:ext cx="4671148" cy="19012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68391" y="560781"/>
            <a:ext cx="4488180" cy="2009775"/>
            <a:chOff x="5268391" y="560781"/>
            <a:chExt cx="4488180" cy="2009775"/>
          </a:xfrm>
        </p:grpSpPr>
        <p:sp>
          <p:nvSpPr>
            <p:cNvPr id="13" name="object 13"/>
            <p:cNvSpPr/>
            <p:nvPr/>
          </p:nvSpPr>
          <p:spPr>
            <a:xfrm>
              <a:off x="5274741" y="567131"/>
              <a:ext cx="4475480" cy="1997075"/>
            </a:xfrm>
            <a:custGeom>
              <a:avLst/>
              <a:gdLst/>
              <a:ahLst/>
              <a:cxnLst/>
              <a:rect l="l" t="t" r="r" b="b"/>
              <a:pathLst>
                <a:path w="4475480" h="1997075">
                  <a:moveTo>
                    <a:pt x="4475289" y="1997024"/>
                  </a:moveTo>
                  <a:lnTo>
                    <a:pt x="0" y="1997024"/>
                  </a:lnTo>
                  <a:lnTo>
                    <a:pt x="0" y="0"/>
                  </a:lnTo>
                  <a:lnTo>
                    <a:pt x="4475289" y="0"/>
                  </a:lnTo>
                  <a:lnTo>
                    <a:pt x="4475289" y="1997024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8043" y="615340"/>
              <a:ext cx="4347654" cy="1908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6294" y="2550001"/>
            <a:ext cx="9933940" cy="36544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b="1" spc="-100" dirty="0">
                <a:latin typeface="Trebuchet MS"/>
                <a:cs typeface="Trebuchet MS"/>
              </a:rPr>
              <a:t>Face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Recognition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1500"/>
              </a:lnSpc>
              <a:spcBef>
                <a:spcPts val="610"/>
              </a:spcBef>
            </a:pPr>
            <a:r>
              <a:rPr sz="1400" spc="-40" dirty="0">
                <a:latin typeface="Trebuchet MS"/>
                <a:cs typeface="Trebuchet MS"/>
              </a:rPr>
              <a:t>RoyalShield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face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recognition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system,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multiple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methods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various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solution,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achieves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best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image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high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accuracy,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assisting  people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50" dirty="0">
                <a:latin typeface="Trebuchet MS"/>
                <a:cs typeface="Trebuchet MS"/>
              </a:rPr>
              <a:t>deal </a:t>
            </a:r>
            <a:r>
              <a:rPr sz="1400" spc="-45" dirty="0">
                <a:latin typeface="Trebuchet MS"/>
                <a:cs typeface="Trebuchet MS"/>
              </a:rPr>
              <a:t>with </a:t>
            </a:r>
            <a:r>
              <a:rPr sz="1400" spc="-40" dirty="0">
                <a:latin typeface="Trebuchet MS"/>
                <a:cs typeface="Trebuchet MS"/>
              </a:rPr>
              <a:t>more </a:t>
            </a:r>
            <a:r>
              <a:rPr sz="1400" spc="-35" dirty="0">
                <a:latin typeface="Trebuchet MS"/>
                <a:cs typeface="Trebuchet MS"/>
              </a:rPr>
              <a:t>complex </a:t>
            </a:r>
            <a:r>
              <a:rPr sz="1400" spc="-45" dirty="0">
                <a:latin typeface="Trebuchet MS"/>
                <a:cs typeface="Trebuchet MS"/>
              </a:rPr>
              <a:t>situation </a:t>
            </a:r>
            <a:r>
              <a:rPr sz="1400" spc="-15" dirty="0">
                <a:latin typeface="Trebuchet MS"/>
                <a:cs typeface="Trebuchet MS"/>
              </a:rPr>
              <a:t>and making </a:t>
            </a:r>
            <a:r>
              <a:rPr sz="1400" spc="-40" dirty="0">
                <a:latin typeface="Trebuchet MS"/>
                <a:cs typeface="Trebuchet MS"/>
              </a:rPr>
              <a:t>more convenient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35" dirty="0">
                <a:latin typeface="Trebuchet MS"/>
                <a:cs typeface="Trebuchet MS"/>
              </a:rPr>
              <a:t>solve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55" dirty="0">
                <a:latin typeface="Trebuchet MS"/>
                <a:cs typeface="Trebuchet MS"/>
              </a:rPr>
              <a:t>emergency. </a:t>
            </a:r>
            <a:r>
              <a:rPr sz="1400" spc="-65" dirty="0">
                <a:latin typeface="Trebuchet MS"/>
                <a:cs typeface="Trebuchet MS"/>
              </a:rPr>
              <a:t>It </a:t>
            </a:r>
            <a:r>
              <a:rPr sz="1400" spc="-25" dirty="0">
                <a:latin typeface="Trebuchet MS"/>
                <a:cs typeface="Trebuchet MS"/>
              </a:rPr>
              <a:t>has </a:t>
            </a:r>
            <a:r>
              <a:rPr sz="1400" spc="-20" dirty="0">
                <a:latin typeface="Trebuchet MS"/>
                <a:cs typeface="Trebuchet MS"/>
              </a:rPr>
              <a:t>3 </a:t>
            </a:r>
            <a:r>
              <a:rPr sz="1400" spc="-70" dirty="0">
                <a:latin typeface="Trebuchet MS"/>
                <a:cs typeface="Trebuchet MS"/>
              </a:rPr>
              <a:t>different </a:t>
            </a:r>
            <a:r>
              <a:rPr sz="1400" spc="-20" dirty="0">
                <a:latin typeface="Trebuchet MS"/>
                <a:cs typeface="Trebuchet MS"/>
              </a:rPr>
              <a:t>methods </a:t>
            </a:r>
            <a:r>
              <a:rPr sz="1400" spc="-45" dirty="0">
                <a:latin typeface="Trebuchet MS"/>
                <a:cs typeface="Trebuchet MS"/>
              </a:rPr>
              <a:t>to suit  </a:t>
            </a:r>
            <a:r>
              <a:rPr sz="1400" spc="-70" dirty="0">
                <a:latin typeface="Trebuchet MS"/>
                <a:cs typeface="Trebuchet MS"/>
              </a:rPr>
              <a:t>different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conditions.</a:t>
            </a:r>
            <a:endParaRPr sz="1400">
              <a:latin typeface="Trebuchet MS"/>
              <a:cs typeface="Trebuchet MS"/>
            </a:endParaRPr>
          </a:p>
          <a:p>
            <a:pPr marL="26034">
              <a:lnSpc>
                <a:spcPts val="1590"/>
              </a:lnSpc>
              <a:spcBef>
                <a:spcPts val="100"/>
              </a:spcBef>
            </a:pPr>
            <a:r>
              <a:rPr sz="1400" spc="-50" dirty="0">
                <a:latin typeface="Trebuchet MS"/>
                <a:cs typeface="Trebuchet MS"/>
              </a:rPr>
              <a:t>With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RoyalShield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face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recognition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for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different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occasion,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professional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technicians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will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deploy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different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system.</a:t>
            </a:r>
            <a:endParaRPr sz="1400">
              <a:latin typeface="Trebuchet MS"/>
              <a:cs typeface="Trebuchet MS"/>
            </a:endParaRPr>
          </a:p>
          <a:p>
            <a:pPr marL="26034" marR="351155">
              <a:lnSpc>
                <a:spcPts val="1500"/>
              </a:lnSpc>
              <a:spcBef>
                <a:spcPts val="105"/>
              </a:spcBef>
            </a:pPr>
            <a:r>
              <a:rPr sz="1400" spc="-2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one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hand,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will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make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sure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system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capable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fulfil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your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request,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on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other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hand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will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offer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economical  </a:t>
            </a:r>
            <a:r>
              <a:rPr sz="1400" spc="-30" dirty="0">
                <a:latin typeface="Trebuchet MS"/>
                <a:cs typeface="Trebuchet MS"/>
              </a:rPr>
              <a:t>solution </a:t>
            </a:r>
            <a:r>
              <a:rPr sz="1400" spc="-70" dirty="0">
                <a:latin typeface="Trebuchet MS"/>
                <a:cs typeface="Trebuchet MS"/>
              </a:rPr>
              <a:t>for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customer.</a:t>
            </a:r>
            <a:endParaRPr sz="1400">
              <a:latin typeface="Trebuchet MS"/>
              <a:cs typeface="Trebuchet MS"/>
            </a:endParaRPr>
          </a:p>
          <a:p>
            <a:pPr marL="26034" marR="5974080">
              <a:lnSpc>
                <a:spcPts val="1500"/>
              </a:lnSpc>
              <a:spcBef>
                <a:spcPts val="540"/>
              </a:spcBef>
            </a:pPr>
            <a:r>
              <a:rPr sz="1400" spc="-40" dirty="0">
                <a:latin typeface="Trebuchet MS"/>
                <a:cs typeface="Trebuchet MS"/>
              </a:rPr>
              <a:t>RoyalShield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FR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system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see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more.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With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AI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technology, 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camera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could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achieve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more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intelligence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function, 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45" dirty="0">
                <a:latin typeface="Trebuchet MS"/>
                <a:cs typeface="Trebuchet MS"/>
              </a:rPr>
              <a:t>make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25" dirty="0">
                <a:latin typeface="Trebuchet MS"/>
                <a:cs typeface="Trebuchet MS"/>
              </a:rPr>
              <a:t>deep </a:t>
            </a:r>
            <a:r>
              <a:rPr sz="1400" spc="-35" dirty="0">
                <a:latin typeface="Trebuchet MS"/>
                <a:cs typeface="Trebuchet MS"/>
              </a:rPr>
              <a:t>learning </a:t>
            </a:r>
            <a:r>
              <a:rPr sz="1400" spc="-30" dirty="0">
                <a:latin typeface="Trebuchet MS"/>
                <a:cs typeface="Trebuchet MS"/>
              </a:rPr>
              <a:t>come </a:t>
            </a:r>
            <a:r>
              <a:rPr sz="1400" spc="-100" dirty="0">
                <a:latin typeface="Trebuchet MS"/>
                <a:cs typeface="Trebuchet MS"/>
              </a:rPr>
              <a:t>true. </a:t>
            </a:r>
            <a:r>
              <a:rPr sz="1400" spc="-65" dirty="0">
                <a:latin typeface="Trebuchet MS"/>
                <a:cs typeface="Trebuchet MS"/>
              </a:rPr>
              <a:t>We </a:t>
            </a:r>
            <a:r>
              <a:rPr sz="1400" spc="-75" dirty="0">
                <a:latin typeface="Trebuchet MS"/>
                <a:cs typeface="Trebuchet MS"/>
              </a:rPr>
              <a:t>are  </a:t>
            </a:r>
            <a:r>
              <a:rPr sz="1400" spc="-20" dirty="0">
                <a:latin typeface="Trebuchet MS"/>
                <a:cs typeface="Trebuchet MS"/>
              </a:rPr>
              <a:t>developing </a:t>
            </a:r>
            <a:r>
              <a:rPr sz="1400" spc="-40" dirty="0">
                <a:latin typeface="Trebuchet MS"/>
                <a:cs typeface="Trebuchet MS"/>
              </a:rPr>
              <a:t>more </a:t>
            </a:r>
            <a:r>
              <a:rPr sz="1400" spc="-35" dirty="0">
                <a:latin typeface="Trebuchet MS"/>
                <a:cs typeface="Trebuchet MS"/>
              </a:rPr>
              <a:t>function </a:t>
            </a:r>
            <a:r>
              <a:rPr sz="1400" spc="-70" dirty="0">
                <a:latin typeface="Trebuchet MS"/>
                <a:cs typeface="Trebuchet MS"/>
              </a:rPr>
              <a:t>for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60" dirty="0">
                <a:latin typeface="Trebuchet MS"/>
                <a:cs typeface="Trebuchet MS"/>
              </a:rPr>
              <a:t>FR </a:t>
            </a:r>
            <a:r>
              <a:rPr sz="1400" spc="-65" dirty="0">
                <a:latin typeface="Trebuchet MS"/>
                <a:cs typeface="Trebuchet MS"/>
              </a:rPr>
              <a:t>system, </a:t>
            </a:r>
            <a:r>
              <a:rPr sz="1400" spc="-25" dirty="0">
                <a:latin typeface="Trebuchet MS"/>
                <a:cs typeface="Trebuchet MS"/>
              </a:rPr>
              <a:t>not  </a:t>
            </a:r>
            <a:r>
              <a:rPr sz="1400" spc="-55" dirty="0">
                <a:latin typeface="Trebuchet MS"/>
                <a:cs typeface="Trebuchet MS"/>
              </a:rPr>
              <a:t>limited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95" dirty="0">
                <a:latin typeface="Trebuchet MS"/>
                <a:cs typeface="Trebuchet MS"/>
              </a:rPr>
              <a:t>faces, </a:t>
            </a:r>
            <a:r>
              <a:rPr sz="1400" spc="-45" dirty="0">
                <a:latin typeface="Trebuchet MS"/>
                <a:cs typeface="Trebuchet MS"/>
              </a:rPr>
              <a:t>we want </a:t>
            </a:r>
            <a:r>
              <a:rPr sz="1400" spc="-50" dirty="0">
                <a:latin typeface="Trebuchet MS"/>
                <a:cs typeface="Trebuchet MS"/>
              </a:rPr>
              <a:t>see </a:t>
            </a:r>
            <a:r>
              <a:rPr sz="1400" spc="-40" dirty="0">
                <a:latin typeface="Trebuchet MS"/>
                <a:cs typeface="Trebuchet MS"/>
              </a:rPr>
              <a:t>more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25" dirty="0">
                <a:latin typeface="Trebuchet MS"/>
                <a:cs typeface="Trebuchet MS"/>
              </a:rPr>
              <a:t>get </a:t>
            </a:r>
            <a:r>
              <a:rPr sz="1400" spc="-40" dirty="0">
                <a:latin typeface="Trebuchet MS"/>
                <a:cs typeface="Trebuchet MS"/>
              </a:rPr>
              <a:t>more  </a:t>
            </a:r>
            <a:r>
              <a:rPr sz="1400" spc="-60" dirty="0">
                <a:latin typeface="Trebuchet MS"/>
                <a:cs typeface="Trebuchet MS"/>
              </a:rPr>
              <a:t>information.</a:t>
            </a:r>
            <a:endParaRPr sz="1400">
              <a:latin typeface="Trebuchet MS"/>
              <a:cs typeface="Trebuchet MS"/>
            </a:endParaRPr>
          </a:p>
          <a:p>
            <a:pPr marL="26034" marR="5885180">
              <a:lnSpc>
                <a:spcPts val="1500"/>
              </a:lnSpc>
              <a:spcBef>
                <a:spcPts val="470"/>
              </a:spcBef>
            </a:pPr>
            <a:r>
              <a:rPr sz="1400" spc="-75" dirty="0">
                <a:latin typeface="Trebuchet MS"/>
                <a:cs typeface="Trebuchet MS"/>
              </a:rPr>
              <a:t>Better </a:t>
            </a:r>
            <a:r>
              <a:rPr sz="1400" spc="-20" dirty="0">
                <a:latin typeface="Trebuchet MS"/>
                <a:cs typeface="Trebuchet MS"/>
              </a:rPr>
              <a:t>Image </a:t>
            </a:r>
            <a:r>
              <a:rPr sz="1400" spc="-70" dirty="0">
                <a:latin typeface="Trebuchet MS"/>
                <a:cs typeface="Trebuchet MS"/>
              </a:rPr>
              <a:t>for </a:t>
            </a:r>
            <a:r>
              <a:rPr sz="1400" spc="-50" dirty="0">
                <a:latin typeface="Trebuchet MS"/>
                <a:cs typeface="Trebuchet MS"/>
              </a:rPr>
              <a:t>the </a:t>
            </a:r>
            <a:r>
              <a:rPr sz="1400" spc="-60" dirty="0">
                <a:latin typeface="Trebuchet MS"/>
                <a:cs typeface="Trebuchet MS"/>
              </a:rPr>
              <a:t>FR </a:t>
            </a:r>
            <a:r>
              <a:rPr sz="1400" spc="-65" dirty="0">
                <a:latin typeface="Trebuchet MS"/>
                <a:cs typeface="Trebuchet MS"/>
              </a:rPr>
              <a:t>system. </a:t>
            </a:r>
            <a:r>
              <a:rPr sz="1400" spc="-15" dirty="0">
                <a:latin typeface="Trebuchet MS"/>
                <a:cs typeface="Trebuchet MS"/>
              </a:rPr>
              <a:t>Also </a:t>
            </a:r>
            <a:r>
              <a:rPr sz="1400" spc="-40" dirty="0">
                <a:latin typeface="Trebuchet MS"/>
                <a:cs typeface="Trebuchet MS"/>
              </a:rPr>
              <a:t>RoyalShield </a:t>
            </a:r>
            <a:r>
              <a:rPr sz="1400" spc="-65" dirty="0">
                <a:latin typeface="Trebuchet MS"/>
                <a:cs typeface="Trebuchet MS"/>
              </a:rPr>
              <a:t>will  </a:t>
            </a:r>
            <a:r>
              <a:rPr sz="1400" spc="-25" dirty="0">
                <a:latin typeface="Trebuchet MS"/>
                <a:cs typeface="Trebuchet MS"/>
              </a:rPr>
              <a:t>equip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better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function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make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sure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image</a:t>
            </a:r>
            <a:endParaRPr sz="1400">
              <a:latin typeface="Trebuchet MS"/>
              <a:cs typeface="Trebuchet MS"/>
            </a:endParaRPr>
          </a:p>
          <a:p>
            <a:pPr marL="26034">
              <a:lnSpc>
                <a:spcPts val="1390"/>
              </a:lnSpc>
            </a:pPr>
            <a:r>
              <a:rPr sz="1400" spc="-65" dirty="0">
                <a:latin typeface="Trebuchet MS"/>
                <a:cs typeface="Trebuchet MS"/>
              </a:rPr>
              <a:t>will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better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achieve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better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accuracy.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Access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control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solution:</a:t>
            </a:r>
            <a:r>
              <a:rPr sz="1400" spc="18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multiple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interface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of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our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camera,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can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link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endParaRPr sz="1400">
              <a:latin typeface="Trebuchet MS"/>
              <a:cs typeface="Trebuchet MS"/>
            </a:endParaRPr>
          </a:p>
          <a:p>
            <a:pPr marL="26034">
              <a:lnSpc>
                <a:spcPts val="1590"/>
              </a:lnSpc>
            </a:pPr>
            <a:r>
              <a:rPr sz="1400" spc="-50" dirty="0">
                <a:latin typeface="Trebuchet MS"/>
                <a:cs typeface="Trebuchet MS"/>
              </a:rPr>
              <a:t>access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control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devices.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Easier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manage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visitors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access.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40453" y="4234662"/>
            <a:ext cx="6101715" cy="1356995"/>
            <a:chOff x="4440453" y="4234662"/>
            <a:chExt cx="6101715" cy="1356995"/>
          </a:xfrm>
        </p:grpSpPr>
        <p:sp>
          <p:nvSpPr>
            <p:cNvPr id="17" name="object 17"/>
            <p:cNvSpPr/>
            <p:nvPr/>
          </p:nvSpPr>
          <p:spPr>
            <a:xfrm>
              <a:off x="4446803" y="4241012"/>
              <a:ext cx="6089015" cy="1344295"/>
            </a:xfrm>
            <a:custGeom>
              <a:avLst/>
              <a:gdLst/>
              <a:ahLst/>
              <a:cxnLst/>
              <a:rect l="l" t="t" r="r" b="b"/>
              <a:pathLst>
                <a:path w="6089015" h="1344295">
                  <a:moveTo>
                    <a:pt x="6088837" y="1322806"/>
                  </a:moveTo>
                  <a:lnTo>
                    <a:pt x="3280816" y="1322806"/>
                  </a:lnTo>
                  <a:lnTo>
                    <a:pt x="3280816" y="20612"/>
                  </a:lnTo>
                  <a:lnTo>
                    <a:pt x="6088837" y="20612"/>
                  </a:lnTo>
                  <a:lnTo>
                    <a:pt x="6088837" y="1322806"/>
                  </a:lnTo>
                  <a:close/>
                </a:path>
                <a:path w="6089015" h="1344295">
                  <a:moveTo>
                    <a:pt x="3280829" y="1344053"/>
                  </a:moveTo>
                  <a:lnTo>
                    <a:pt x="0" y="1344053"/>
                  </a:lnTo>
                  <a:lnTo>
                    <a:pt x="0" y="0"/>
                  </a:lnTo>
                  <a:lnTo>
                    <a:pt x="3280829" y="0"/>
                  </a:lnTo>
                  <a:lnTo>
                    <a:pt x="3280829" y="1344053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4479" y="4304529"/>
              <a:ext cx="3188106" cy="1219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47558" y="4274693"/>
              <a:ext cx="2770416" cy="12783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07901" y="6708612"/>
            <a:ext cx="167640" cy="2413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77" y="5293677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26" y="0"/>
                </a:moveTo>
                <a:lnTo>
                  <a:pt x="30327" y="2035695"/>
                </a:lnTo>
                <a:lnTo>
                  <a:pt x="162229" y="2035086"/>
                </a:lnTo>
                <a:lnTo>
                  <a:pt x="0" y="2266378"/>
                </a:lnTo>
                <a:lnTo>
                  <a:pt x="803833" y="2266378"/>
                </a:lnTo>
                <a:lnTo>
                  <a:pt x="1458226" y="1333449"/>
                </a:lnTo>
                <a:lnTo>
                  <a:pt x="1458226" y="1145997"/>
                </a:lnTo>
                <a:lnTo>
                  <a:pt x="1458226" y="384263"/>
                </a:lnTo>
                <a:lnTo>
                  <a:pt x="1458226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792" y="6983400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80" y="0"/>
                </a:moveTo>
                <a:lnTo>
                  <a:pt x="0" y="0"/>
                </a:lnTo>
                <a:lnTo>
                  <a:pt x="0" y="300659"/>
                </a:lnTo>
                <a:lnTo>
                  <a:pt x="7606880" y="300659"/>
                </a:lnTo>
                <a:lnTo>
                  <a:pt x="7606880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0" y="6983942"/>
            <a:ext cx="920851" cy="30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689" y="264338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0000"/>
                </a:solidFill>
              </a:rPr>
              <a:t>Super</a:t>
            </a:r>
            <a:r>
              <a:rPr sz="1800" spc="-254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BrightStar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229690" y="698703"/>
            <a:ext cx="10020300" cy="10864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spc="-60" dirty="0">
                <a:latin typeface="Trebuchet MS"/>
                <a:cs typeface="Trebuchet MS"/>
              </a:rPr>
              <a:t>Statistics </a:t>
            </a:r>
            <a:r>
              <a:rPr sz="1400" spc="-5" dirty="0">
                <a:latin typeface="Trebuchet MS"/>
                <a:cs typeface="Trebuchet MS"/>
              </a:rPr>
              <a:t>show </a:t>
            </a:r>
            <a:r>
              <a:rPr sz="1400" spc="-65" dirty="0">
                <a:latin typeface="Trebuchet MS"/>
                <a:cs typeface="Trebuchet MS"/>
              </a:rPr>
              <a:t>that </a:t>
            </a:r>
            <a:r>
              <a:rPr sz="1400" spc="75" dirty="0">
                <a:latin typeface="Trebuchet MS"/>
                <a:cs typeface="Trebuchet MS"/>
              </a:rPr>
              <a:t>80% </a:t>
            </a:r>
            <a:r>
              <a:rPr sz="1400" spc="-50" dirty="0">
                <a:latin typeface="Trebuchet MS"/>
                <a:cs typeface="Trebuchet MS"/>
              </a:rPr>
              <a:t>of crimes </a:t>
            </a:r>
            <a:r>
              <a:rPr sz="1400" spc="-15" dirty="0">
                <a:latin typeface="Trebuchet MS"/>
                <a:cs typeface="Trebuchet MS"/>
              </a:rPr>
              <a:t>happen </a:t>
            </a:r>
            <a:r>
              <a:rPr sz="1400" spc="-85" dirty="0">
                <a:latin typeface="Trebuchet MS"/>
                <a:cs typeface="Trebuchet MS"/>
              </a:rPr>
              <a:t>at </a:t>
            </a:r>
            <a:r>
              <a:rPr sz="1400" spc="-50" dirty="0">
                <a:latin typeface="Trebuchet MS"/>
                <a:cs typeface="Trebuchet MS"/>
              </a:rPr>
              <a:t>night. </a:t>
            </a:r>
            <a:r>
              <a:rPr sz="1400" spc="-100" dirty="0">
                <a:latin typeface="Trebuchet MS"/>
                <a:cs typeface="Trebuchet MS"/>
              </a:rPr>
              <a:t>To </a:t>
            </a:r>
            <a:r>
              <a:rPr sz="1400" spc="-40" dirty="0">
                <a:latin typeface="Trebuchet MS"/>
                <a:cs typeface="Trebuchet MS"/>
              </a:rPr>
              <a:t>ensure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70" dirty="0">
                <a:latin typeface="Trebuchet MS"/>
                <a:cs typeface="Trebuchet MS"/>
              </a:rPr>
              <a:t>safe </a:t>
            </a:r>
            <a:r>
              <a:rPr sz="1400" spc="-50" dirty="0">
                <a:latin typeface="Trebuchet MS"/>
                <a:cs typeface="Trebuchet MS"/>
              </a:rPr>
              <a:t>night, </a:t>
            </a:r>
            <a:r>
              <a:rPr sz="1400" spc="-40" dirty="0">
                <a:latin typeface="Trebuchet MS"/>
                <a:cs typeface="Trebuchet MS"/>
              </a:rPr>
              <a:t>RoyalShield </a:t>
            </a:r>
            <a:r>
              <a:rPr sz="1400" spc="-25" dirty="0">
                <a:latin typeface="Trebuchet MS"/>
                <a:cs typeface="Trebuchet MS"/>
              </a:rPr>
              <a:t>put </a:t>
            </a:r>
            <a:r>
              <a:rPr sz="1400" spc="-50" dirty="0">
                <a:latin typeface="Trebuchet MS"/>
                <a:cs typeface="Trebuchet MS"/>
              </a:rPr>
              <a:t>forward </a:t>
            </a:r>
            <a:r>
              <a:rPr sz="1400" spc="-45" dirty="0">
                <a:latin typeface="Trebuchet MS"/>
                <a:cs typeface="Trebuchet MS"/>
              </a:rPr>
              <a:t>BrightStar </a:t>
            </a:r>
            <a:r>
              <a:rPr sz="1400" spc="-40" dirty="0">
                <a:latin typeface="Trebuchet MS"/>
                <a:cs typeface="Trebuchet MS"/>
              </a:rPr>
              <a:t>concept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30" dirty="0">
                <a:latin typeface="Trebuchet MS"/>
                <a:cs typeface="Trebuchet MS"/>
              </a:rPr>
              <a:t>apply </a:t>
            </a:r>
            <a:r>
              <a:rPr sz="1400" spc="-50" dirty="0">
                <a:latin typeface="Trebuchet MS"/>
                <a:cs typeface="Trebuchet MS"/>
              </a:rPr>
              <a:t>the  </a:t>
            </a:r>
            <a:r>
              <a:rPr sz="1400" spc="-25" dirty="0">
                <a:latin typeface="Trebuchet MS"/>
                <a:cs typeface="Trebuchet MS"/>
              </a:rPr>
              <a:t>technology </a:t>
            </a:r>
            <a:r>
              <a:rPr sz="1400" spc="-45" dirty="0">
                <a:latin typeface="Trebuchet MS"/>
                <a:cs typeface="Trebuchet MS"/>
              </a:rPr>
              <a:t>to </a:t>
            </a:r>
            <a:r>
              <a:rPr sz="1400" spc="-50" dirty="0">
                <a:latin typeface="Trebuchet MS"/>
                <a:cs typeface="Trebuchet MS"/>
              </a:rPr>
              <a:t>IP </a:t>
            </a:r>
            <a:r>
              <a:rPr sz="1400" spc="-75" dirty="0">
                <a:latin typeface="Trebuchet MS"/>
                <a:cs typeface="Trebuchet MS"/>
              </a:rPr>
              <a:t>cameras, </a:t>
            </a:r>
            <a:r>
              <a:rPr sz="1400" spc="-25" dirty="0">
                <a:latin typeface="Trebuchet MS"/>
                <a:cs typeface="Trebuchet MS"/>
              </a:rPr>
              <a:t>which </a:t>
            </a:r>
            <a:r>
              <a:rPr sz="1400" spc="-40" dirty="0">
                <a:latin typeface="Trebuchet MS"/>
                <a:cs typeface="Trebuchet MS"/>
              </a:rPr>
              <a:t>can </a:t>
            </a:r>
            <a:r>
              <a:rPr sz="1400" spc="-55" dirty="0">
                <a:latin typeface="Trebuchet MS"/>
                <a:cs typeface="Trebuchet MS"/>
              </a:rPr>
              <a:t>capture </a:t>
            </a:r>
            <a:r>
              <a:rPr sz="1400" spc="-65" dirty="0">
                <a:latin typeface="Trebuchet MS"/>
                <a:cs typeface="Trebuchet MS"/>
              </a:rPr>
              <a:t>a </a:t>
            </a:r>
            <a:r>
              <a:rPr sz="1400" spc="-40" dirty="0">
                <a:latin typeface="Trebuchet MS"/>
                <a:cs typeface="Trebuchet MS"/>
              </a:rPr>
              <a:t>colourful </a:t>
            </a:r>
            <a:r>
              <a:rPr sz="1400" spc="-15" dirty="0">
                <a:latin typeface="Trebuchet MS"/>
                <a:cs typeface="Trebuchet MS"/>
              </a:rPr>
              <a:t>and </a:t>
            </a:r>
            <a:r>
              <a:rPr sz="1400" spc="-25" dirty="0">
                <a:latin typeface="Trebuchet MS"/>
                <a:cs typeface="Trebuchet MS"/>
              </a:rPr>
              <a:t>bright </a:t>
            </a:r>
            <a:r>
              <a:rPr sz="1400" spc="-55" dirty="0">
                <a:latin typeface="Trebuchet MS"/>
                <a:cs typeface="Trebuchet MS"/>
              </a:rPr>
              <a:t>picture </a:t>
            </a:r>
            <a:r>
              <a:rPr sz="1400" spc="-30" dirty="0">
                <a:latin typeface="Trebuchet MS"/>
                <a:cs typeface="Trebuchet MS"/>
              </a:rPr>
              <a:t>in </a:t>
            </a:r>
            <a:r>
              <a:rPr sz="1400" spc="-50" dirty="0">
                <a:latin typeface="Trebuchet MS"/>
                <a:cs typeface="Trebuchet MS"/>
              </a:rPr>
              <a:t>the dark </a:t>
            </a:r>
            <a:r>
              <a:rPr sz="1400" spc="-75" dirty="0">
                <a:latin typeface="Trebuchet MS"/>
                <a:cs typeface="Trebuchet MS"/>
              </a:rPr>
              <a:t>scene. </a:t>
            </a:r>
            <a:r>
              <a:rPr sz="1400" spc="-15" dirty="0">
                <a:latin typeface="Trebuchet MS"/>
                <a:cs typeface="Trebuchet MS"/>
              </a:rPr>
              <a:t>Through </a:t>
            </a:r>
            <a:r>
              <a:rPr sz="1400" spc="-20" dirty="0">
                <a:latin typeface="Trebuchet MS"/>
                <a:cs typeface="Trebuchet MS"/>
              </a:rPr>
              <a:t>continuous </a:t>
            </a:r>
            <a:r>
              <a:rPr sz="1400" spc="-50" dirty="0">
                <a:latin typeface="Trebuchet MS"/>
                <a:cs typeface="Trebuchet MS"/>
              </a:rPr>
              <a:t>development, the 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becomes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more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more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robust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advanced,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up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now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can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help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capture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the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moving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objects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almost  </a:t>
            </a:r>
            <a:r>
              <a:rPr sz="1400" spc="-65" dirty="0">
                <a:latin typeface="Trebuchet MS"/>
                <a:cs typeface="Trebuchet MS"/>
              </a:rPr>
              <a:t>totally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dark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scene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illumination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low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0.0004Lux,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which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is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revolutionary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edge-cutting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this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industry.</a:t>
            </a:r>
            <a:endParaRPr sz="140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  <a:spcBef>
                <a:spcPts val="470"/>
              </a:spcBef>
            </a:pPr>
            <a:r>
              <a:rPr sz="1400" spc="-25" dirty="0">
                <a:latin typeface="Trebuchet MS"/>
                <a:cs typeface="Trebuchet MS"/>
              </a:rPr>
              <a:t>Super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BrightStar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technology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gives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colourful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image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night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and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helps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to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ensure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safety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night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as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well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with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full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Color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image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clarity.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650" y="1909864"/>
            <a:ext cx="6046470" cy="3514725"/>
            <a:chOff x="247650" y="1909864"/>
            <a:chExt cx="6046470" cy="3514725"/>
          </a:xfrm>
        </p:grpSpPr>
        <p:sp>
          <p:nvSpPr>
            <p:cNvPr id="8" name="object 8"/>
            <p:cNvSpPr/>
            <p:nvPr/>
          </p:nvSpPr>
          <p:spPr>
            <a:xfrm>
              <a:off x="359766" y="2030831"/>
              <a:ext cx="5826923" cy="32771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00" y="1916214"/>
              <a:ext cx="6033770" cy="3502025"/>
            </a:xfrm>
            <a:custGeom>
              <a:avLst/>
              <a:gdLst/>
              <a:ahLst/>
              <a:cxnLst/>
              <a:rect l="l" t="t" r="r" b="b"/>
              <a:pathLst>
                <a:path w="6033770" h="3502025">
                  <a:moveTo>
                    <a:pt x="6033592" y="3501542"/>
                  </a:moveTo>
                  <a:lnTo>
                    <a:pt x="0" y="3501542"/>
                  </a:lnTo>
                  <a:lnTo>
                    <a:pt x="0" y="0"/>
                  </a:lnTo>
                  <a:lnTo>
                    <a:pt x="6033592" y="0"/>
                  </a:lnTo>
                  <a:lnTo>
                    <a:pt x="6033592" y="3501542"/>
                  </a:lnTo>
                  <a:close/>
                </a:path>
              </a:pathLst>
            </a:custGeom>
            <a:ln w="1269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88544" y="1963788"/>
            <a:ext cx="3110865" cy="4425950"/>
            <a:chOff x="6588544" y="1963788"/>
            <a:chExt cx="3110865" cy="4425950"/>
          </a:xfrm>
        </p:grpSpPr>
        <p:sp>
          <p:nvSpPr>
            <p:cNvPr id="11" name="object 11"/>
            <p:cNvSpPr/>
            <p:nvPr/>
          </p:nvSpPr>
          <p:spPr>
            <a:xfrm>
              <a:off x="6588544" y="1963788"/>
              <a:ext cx="3085846" cy="2192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8544" y="4274617"/>
              <a:ext cx="3110801" cy="21147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8092" y="1916214"/>
            <a:ext cx="3314700" cy="4578350"/>
          </a:xfrm>
          <a:prstGeom prst="rect">
            <a:avLst/>
          </a:prstGeom>
          <a:ln w="12700">
            <a:solidFill>
              <a:srgbClr val="93959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71450" algn="ctr">
              <a:lnSpc>
                <a:spcPct val="100000"/>
              </a:lnSpc>
              <a:spcBef>
                <a:spcPts val="5"/>
              </a:spcBef>
            </a:pP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BrightStar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rebuchet MS"/>
              <a:cs typeface="Trebuchet MS"/>
            </a:endParaRPr>
          </a:p>
          <a:p>
            <a:pPr marL="1143000">
              <a:lnSpc>
                <a:spcPct val="100000"/>
              </a:lnSpc>
            </a:pP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Super</a:t>
            </a:r>
            <a:r>
              <a:rPr sz="13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rebuchet MS"/>
                <a:cs typeface="Trebuchet MS"/>
              </a:rPr>
              <a:t>BrightStar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62608" y="4140759"/>
            <a:ext cx="1063231" cy="231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07901" y="6708612"/>
            <a:ext cx="167640" cy="2413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1400" spc="-20" dirty="0">
                <a:solidFill>
                  <a:srgbClr val="727373"/>
                </a:solidFill>
                <a:latin typeface="Trebuchet MS"/>
                <a:cs typeface="Trebuchet MS"/>
              </a:rPr>
              <a:t>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01599" y="7015036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" y="14"/>
            <a:ext cx="10691977" cy="7555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1908" y="595668"/>
            <a:ext cx="3932554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70" dirty="0">
                <a:solidFill>
                  <a:srgbClr val="FFFFFF"/>
                </a:solidFill>
              </a:rPr>
              <a:t>Product</a:t>
            </a:r>
            <a:r>
              <a:rPr sz="4000" spc="-459" dirty="0">
                <a:solidFill>
                  <a:srgbClr val="FFFFFF"/>
                </a:solidFill>
              </a:rPr>
              <a:t> </a:t>
            </a:r>
            <a:r>
              <a:rPr sz="4000" spc="-60" dirty="0">
                <a:solidFill>
                  <a:srgbClr val="FFFFFF"/>
                </a:solidFill>
              </a:rPr>
              <a:t>Portfolio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789" y="5293690"/>
            <a:ext cx="1458595" cy="2266950"/>
          </a:xfrm>
          <a:custGeom>
            <a:avLst/>
            <a:gdLst/>
            <a:ahLst/>
            <a:cxnLst/>
            <a:rect l="l" t="t" r="r" b="b"/>
            <a:pathLst>
              <a:path w="1458595" h="2266950">
                <a:moveTo>
                  <a:pt x="1458214" y="0"/>
                </a:moveTo>
                <a:lnTo>
                  <a:pt x="30314" y="2035695"/>
                </a:lnTo>
                <a:lnTo>
                  <a:pt x="162217" y="2035086"/>
                </a:lnTo>
                <a:lnTo>
                  <a:pt x="0" y="2266365"/>
                </a:lnTo>
                <a:lnTo>
                  <a:pt x="803821" y="2266365"/>
                </a:lnTo>
                <a:lnTo>
                  <a:pt x="1458201" y="1333449"/>
                </a:lnTo>
                <a:lnTo>
                  <a:pt x="1458201" y="1146022"/>
                </a:lnTo>
                <a:lnTo>
                  <a:pt x="1458214" y="0"/>
                </a:lnTo>
                <a:close/>
              </a:path>
            </a:pathLst>
          </a:custGeom>
          <a:solidFill>
            <a:srgbClr val="CE202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0804" y="6983412"/>
            <a:ext cx="7607300" cy="300990"/>
          </a:xfrm>
          <a:custGeom>
            <a:avLst/>
            <a:gdLst/>
            <a:ahLst/>
            <a:cxnLst/>
            <a:rect l="l" t="t" r="r" b="b"/>
            <a:pathLst>
              <a:path w="7607300" h="300990">
                <a:moveTo>
                  <a:pt x="7606868" y="0"/>
                </a:moveTo>
                <a:lnTo>
                  <a:pt x="0" y="0"/>
                </a:lnTo>
                <a:lnTo>
                  <a:pt x="0" y="300659"/>
                </a:lnTo>
                <a:lnTo>
                  <a:pt x="7606868" y="300659"/>
                </a:lnTo>
                <a:lnTo>
                  <a:pt x="7606868" y="0"/>
                </a:lnTo>
                <a:close/>
              </a:path>
            </a:pathLst>
          </a:custGeom>
          <a:solidFill>
            <a:srgbClr val="DC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75" y="6983955"/>
            <a:ext cx="920852" cy="3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600" y="1772120"/>
            <a:ext cx="2369820" cy="254635"/>
          </a:xfrm>
          <a:custGeom>
            <a:avLst/>
            <a:gdLst/>
            <a:ahLst/>
            <a:cxnLst/>
            <a:rect l="l" t="t" r="r" b="b"/>
            <a:pathLst>
              <a:path w="2369820" h="254635">
                <a:moveTo>
                  <a:pt x="2369400" y="0"/>
                </a:moveTo>
                <a:lnTo>
                  <a:pt x="133426" y="0"/>
                </a:lnTo>
                <a:lnTo>
                  <a:pt x="0" y="133426"/>
                </a:lnTo>
                <a:lnTo>
                  <a:pt x="0" y="254431"/>
                </a:lnTo>
                <a:lnTo>
                  <a:pt x="2235974" y="254431"/>
                </a:lnTo>
                <a:lnTo>
                  <a:pt x="2369400" y="121005"/>
                </a:lnTo>
                <a:lnTo>
                  <a:pt x="2369400" y="0"/>
                </a:lnTo>
                <a:close/>
              </a:path>
            </a:pathLst>
          </a:custGeom>
          <a:solidFill>
            <a:srgbClr val="DC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472" y="1726070"/>
            <a:ext cx="132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Features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906" y="2194242"/>
            <a:ext cx="2610485" cy="1168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459"/>
              </a:spcBef>
              <a:buChar char="·"/>
              <a:tabLst>
                <a:tab pos="76835" algn="l"/>
              </a:tabLst>
            </a:pPr>
            <a:r>
              <a:rPr sz="1200" spc="-45" dirty="0">
                <a:solidFill>
                  <a:srgbClr val="020202"/>
                </a:solidFill>
                <a:latin typeface="Trebuchet MS"/>
                <a:cs typeface="Trebuchet MS"/>
              </a:rPr>
              <a:t>Brightstar/Super </a:t>
            </a:r>
            <a:r>
              <a:rPr sz="1200" spc="-50" dirty="0">
                <a:solidFill>
                  <a:srgbClr val="020202"/>
                </a:solidFill>
                <a:latin typeface="Trebuchet MS"/>
                <a:cs typeface="Trebuchet MS"/>
              </a:rPr>
              <a:t>Brightstar/Color</a:t>
            </a:r>
            <a:r>
              <a:rPr sz="1200" spc="-165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020202"/>
                </a:solidFill>
                <a:latin typeface="Trebuchet MS"/>
                <a:cs typeface="Trebuchet MS"/>
              </a:rPr>
              <a:t>Maker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45" dirty="0">
                <a:solidFill>
                  <a:srgbClr val="020202"/>
                </a:solidFill>
                <a:latin typeface="Trebuchet MS"/>
                <a:cs typeface="Trebuchet MS"/>
              </a:rPr>
              <a:t>Built-in</a:t>
            </a:r>
            <a:r>
              <a:rPr sz="1200" spc="-120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020202"/>
                </a:solidFill>
                <a:latin typeface="Trebuchet MS"/>
                <a:cs typeface="Trebuchet MS"/>
              </a:rPr>
              <a:t>Mic/SD</a:t>
            </a:r>
            <a:r>
              <a:rPr sz="1200" spc="-114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020202"/>
                </a:solidFill>
                <a:latin typeface="Trebuchet MS"/>
                <a:cs typeface="Trebuchet MS"/>
              </a:rPr>
              <a:t>Card</a:t>
            </a:r>
            <a:r>
              <a:rPr sz="1200" spc="-120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020202"/>
                </a:solidFill>
                <a:latin typeface="Trebuchet MS"/>
                <a:cs typeface="Trebuchet MS"/>
              </a:rPr>
              <a:t>Slot/Reset</a:t>
            </a:r>
            <a:r>
              <a:rPr sz="1200" spc="-114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020202"/>
                </a:solidFill>
                <a:latin typeface="Trebuchet MS"/>
                <a:cs typeface="Trebuchet MS"/>
              </a:rPr>
              <a:t>Button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15" dirty="0">
                <a:solidFill>
                  <a:srgbClr val="020202"/>
                </a:solidFill>
                <a:latin typeface="Trebuchet MS"/>
                <a:cs typeface="Trebuchet MS"/>
              </a:rPr>
              <a:t>Supports </a:t>
            </a:r>
            <a:r>
              <a:rPr sz="1200" spc="-55" dirty="0">
                <a:solidFill>
                  <a:srgbClr val="020202"/>
                </a:solidFill>
                <a:latin typeface="Trebuchet MS"/>
                <a:cs typeface="Trebuchet MS"/>
              </a:rPr>
              <a:t>Tripwire </a:t>
            </a:r>
            <a:r>
              <a:rPr sz="1200" spc="-15" dirty="0">
                <a:solidFill>
                  <a:srgbClr val="020202"/>
                </a:solidFill>
                <a:latin typeface="Trebuchet MS"/>
                <a:cs typeface="Trebuchet MS"/>
              </a:rPr>
              <a:t>and</a:t>
            </a:r>
            <a:r>
              <a:rPr sz="1200" spc="-265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020202"/>
                </a:solidFill>
                <a:latin typeface="Trebuchet MS"/>
                <a:cs typeface="Trebuchet MS"/>
              </a:rPr>
              <a:t>Perimeter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20" dirty="0">
                <a:solidFill>
                  <a:srgbClr val="020202"/>
                </a:solidFill>
                <a:latin typeface="Trebuchet MS"/>
                <a:cs typeface="Trebuchet MS"/>
              </a:rPr>
              <a:t>ONVIF </a:t>
            </a:r>
            <a:r>
              <a:rPr sz="1200" spc="-55" dirty="0">
                <a:solidFill>
                  <a:srgbClr val="020202"/>
                </a:solidFill>
                <a:latin typeface="Trebuchet MS"/>
                <a:cs typeface="Trebuchet MS"/>
              </a:rPr>
              <a:t>Profile</a:t>
            </a:r>
            <a:r>
              <a:rPr sz="1200" spc="-204" dirty="0">
                <a:solidFill>
                  <a:srgbClr val="020202"/>
                </a:solidFill>
                <a:latin typeface="Trebuchet MS"/>
                <a:cs typeface="Trebuchet MS"/>
              </a:rPr>
              <a:t> </a:t>
            </a:r>
            <a:r>
              <a:rPr sz="1200" spc="-114" dirty="0">
                <a:solidFill>
                  <a:srgbClr val="020202"/>
                </a:solidFill>
                <a:latin typeface="Trebuchet MS"/>
                <a:cs typeface="Trebuchet MS"/>
              </a:rPr>
              <a:t>S/T/G</a:t>
            </a:r>
            <a:endParaRPr sz="1200">
              <a:latin typeface="Trebuchet MS"/>
              <a:cs typeface="Trebuchet MS"/>
            </a:endParaRPr>
          </a:p>
          <a:p>
            <a:pPr marL="76200" indent="-64135">
              <a:lnSpc>
                <a:spcPct val="100000"/>
              </a:lnSpc>
              <a:spcBef>
                <a:spcPts val="360"/>
              </a:spcBef>
              <a:buChar char="·"/>
              <a:tabLst>
                <a:tab pos="76835" algn="l"/>
              </a:tabLst>
            </a:pPr>
            <a:r>
              <a:rPr sz="1200" spc="-25" dirty="0">
                <a:solidFill>
                  <a:srgbClr val="020202"/>
                </a:solidFill>
                <a:latin typeface="Trebuchet MS"/>
                <a:cs typeface="Trebuchet MS"/>
              </a:rPr>
              <a:t>H.265+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128" y="636714"/>
            <a:ext cx="10070465" cy="8947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6060" algn="just">
              <a:lnSpc>
                <a:spcPts val="1300"/>
              </a:lnSpc>
              <a:spcBef>
                <a:spcPts val="260"/>
              </a:spcBef>
            </a:pP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line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primary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products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line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cost-effective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easy-to-install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that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can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applied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retail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stores,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warehouses,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parking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lots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parks,</a:t>
            </a:r>
            <a:r>
              <a:rPr sz="1200" spc="-100" dirty="0">
                <a:latin typeface="Trebuchet MS"/>
                <a:cs typeface="Trebuchet MS"/>
              </a:rPr>
              <a:t> etc.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Built-in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mic,  </a:t>
            </a:r>
            <a:r>
              <a:rPr sz="1200" spc="35" dirty="0">
                <a:latin typeface="Trebuchet MS"/>
                <a:cs typeface="Trebuchet MS"/>
              </a:rPr>
              <a:t>SD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card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slot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reset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button,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value-added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interfaces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in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hardware;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supporting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two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most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used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VCA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functions,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tripwire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perimeter,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Lite  </a:t>
            </a:r>
            <a:r>
              <a:rPr sz="1200" spc="-45" dirty="0">
                <a:latin typeface="Trebuchet MS"/>
                <a:cs typeface="Trebuchet MS"/>
              </a:rPr>
              <a:t>series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provide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entry-level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intelligent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experience.</a:t>
            </a: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ts val="1280"/>
              </a:lnSpc>
            </a:pPr>
            <a:r>
              <a:rPr sz="1200" spc="5" dirty="0">
                <a:latin typeface="Trebuchet MS"/>
                <a:cs typeface="Trebuchet MS"/>
              </a:rPr>
              <a:t>Now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fixed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cameras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resolution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from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2MP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8MP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motorized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cameras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with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2MP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5MP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are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available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for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customers.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In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addition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to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Brightstar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and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super</a:t>
            </a: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0"/>
              </a:spcBef>
            </a:pPr>
            <a:r>
              <a:rPr sz="1200" spc="-40" dirty="0">
                <a:latin typeface="Trebuchet MS"/>
                <a:cs typeface="Trebuchet MS"/>
              </a:rPr>
              <a:t>Brightstar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cameras,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newly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released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Color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Maker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cameras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offer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a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24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hours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full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color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image.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8501" y="264097"/>
            <a:ext cx="2137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252223"/>
                </a:solidFill>
              </a:rPr>
              <a:t>Network </a:t>
            </a:r>
            <a:r>
              <a:rPr sz="1800" spc="-10" dirty="0">
                <a:solidFill>
                  <a:srgbClr val="252223"/>
                </a:solidFill>
              </a:rPr>
              <a:t>Light</a:t>
            </a:r>
            <a:r>
              <a:rPr sz="1800" spc="-385" dirty="0">
                <a:solidFill>
                  <a:srgbClr val="252223"/>
                </a:solidFill>
              </a:rPr>
              <a:t> </a:t>
            </a:r>
            <a:r>
              <a:rPr sz="1800" spc="-40" dirty="0">
                <a:solidFill>
                  <a:srgbClr val="252223"/>
                </a:solidFill>
              </a:rPr>
              <a:t>Series</a:t>
            </a:r>
            <a:endParaRPr sz="1800"/>
          </a:p>
        </p:txBody>
      </p:sp>
      <p:grpSp>
        <p:nvGrpSpPr>
          <p:cNvPr id="10" name="object 10"/>
          <p:cNvGrpSpPr/>
          <p:nvPr/>
        </p:nvGrpSpPr>
        <p:grpSpPr>
          <a:xfrm>
            <a:off x="382816" y="2809397"/>
            <a:ext cx="10309225" cy="3519804"/>
            <a:chOff x="382816" y="2809397"/>
            <a:chExt cx="10309225" cy="3519804"/>
          </a:xfrm>
        </p:grpSpPr>
        <p:sp>
          <p:nvSpPr>
            <p:cNvPr id="11" name="object 11"/>
            <p:cNvSpPr/>
            <p:nvPr/>
          </p:nvSpPr>
          <p:spPr>
            <a:xfrm>
              <a:off x="382816" y="3216376"/>
              <a:ext cx="3261023" cy="24476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7237" y="3740188"/>
              <a:ext cx="1724596" cy="180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2537" y="3652888"/>
              <a:ext cx="1926247" cy="19839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4204" y="2809397"/>
              <a:ext cx="4507798" cy="3519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4808" y="2849943"/>
              <a:ext cx="4550791" cy="34130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7295" y="3459594"/>
              <a:ext cx="3213582" cy="23705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59785" y="3286049"/>
              <a:ext cx="3894467" cy="29208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pc="-20" dirty="0"/>
              <a:t>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5" dirty="0"/>
              <a:t>@Royalshield</a:t>
            </a:r>
            <a:r>
              <a:rPr spc="-140" dirty="0"/>
              <a:t> </a:t>
            </a:r>
            <a:r>
              <a:rPr spc="-45" dirty="0"/>
              <a:t>2020.ALL</a:t>
            </a:r>
            <a:r>
              <a:rPr spc="-135" dirty="0"/>
              <a:t> </a:t>
            </a:r>
            <a:r>
              <a:rPr spc="-15" dirty="0"/>
              <a:t>RIGHT</a:t>
            </a:r>
            <a:r>
              <a:rPr spc="-140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01599" y="7017927"/>
            <a:ext cx="183515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ww</a:t>
            </a:r>
            <a:r>
              <a:rPr sz="1200" b="1" spc="-90" dirty="0" smtClean="0">
                <a:solidFill>
                  <a:srgbClr val="231F20"/>
                </a:solidFill>
                <a:latin typeface="Trebuchet MS"/>
                <a:cs typeface="Trebuchet MS"/>
              </a:rPr>
              <a:t>w.</a:t>
            </a:r>
            <a:r>
              <a:rPr sz="1200" b="1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200" b="1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yalshield</a:t>
            </a:r>
            <a:r>
              <a:rPr lang="en-IN" sz="1200" b="1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lang="en-IN" sz="1200" b="1" spc="-45" dirty="0" smtClean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2657</Words>
  <Application>Microsoft Office PowerPoint</Application>
  <PresentationFormat>Custom</PresentationFormat>
  <Paragraphs>333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Carlito</vt:lpstr>
      <vt:lpstr>Times New Roman</vt:lpstr>
      <vt:lpstr>Trebuchet MS</vt:lpstr>
      <vt:lpstr>Office Theme</vt:lpstr>
      <vt:lpstr>PowerPoint Presentation</vt:lpstr>
      <vt:lpstr>ABOUT THE BRAND</vt:lpstr>
      <vt:lpstr>Our Approach –</vt:lpstr>
      <vt:lpstr>PRODUCT KEY FEATURE</vt:lpstr>
      <vt:lpstr>PowerPoint Presentation</vt:lpstr>
      <vt:lpstr>PowerPoint Presentation</vt:lpstr>
      <vt:lpstr>Super BrightStar</vt:lpstr>
      <vt:lpstr>Product Portfolio</vt:lpstr>
      <vt:lpstr>Network Light Series</vt:lpstr>
      <vt:lpstr>Brightstar Series</vt:lpstr>
      <vt:lpstr>Supreme Series</vt:lpstr>
      <vt:lpstr>Thermal Camera</vt:lpstr>
      <vt:lpstr>PowerPoint Presentation</vt:lpstr>
      <vt:lpstr>NVR Lite Series</vt:lpstr>
      <vt:lpstr>NVR Bright &amp; Supreme Series</vt:lpstr>
      <vt:lpstr>XVR Series</vt:lpstr>
      <vt:lpstr>Product Quality  Quality First– IP Camera</vt:lpstr>
      <vt:lpstr>Quality First– PTZ Camera</vt:lpstr>
      <vt:lpstr>PowerPoint Presentation</vt:lpstr>
      <vt:lpstr>PowerPoint Presentation</vt:lpstr>
      <vt:lpstr>PowerPoint Presentation</vt:lpstr>
      <vt:lpstr>Successful Case Study</vt:lpstr>
      <vt:lpstr>Successful Case Study</vt:lpstr>
      <vt:lpstr>Successful Case Study</vt:lpstr>
      <vt:lpstr>Vertical Solutions Solutions / Applications</vt:lpstr>
      <vt:lpstr>Thank you......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profle-1</dc:title>
  <dc:creator>Admin</dc:creator>
  <cp:lastModifiedBy>Microsoft account</cp:lastModifiedBy>
  <cp:revision>27</cp:revision>
  <dcterms:created xsi:type="dcterms:W3CDTF">2021-01-09T09:47:10Z</dcterms:created>
  <dcterms:modified xsi:type="dcterms:W3CDTF">2023-06-22T12:45:13Z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2021-01-09T00:00:00Z</vt:filetime>
  </property>
</Properties>
</file>